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handoutMasterIdLst>
    <p:handoutMasterId r:id="rId50"/>
  </p:handoutMasterIdLst>
  <p:sldIdLst>
    <p:sldId id="307" r:id="rId2"/>
    <p:sldId id="337" r:id="rId3"/>
    <p:sldId id="419" r:id="rId4"/>
    <p:sldId id="420" r:id="rId5"/>
    <p:sldId id="421" r:id="rId6"/>
    <p:sldId id="422" r:id="rId7"/>
    <p:sldId id="375" r:id="rId8"/>
    <p:sldId id="290" r:id="rId9"/>
    <p:sldId id="403" r:id="rId10"/>
    <p:sldId id="404" r:id="rId11"/>
    <p:sldId id="405" r:id="rId12"/>
    <p:sldId id="406" r:id="rId13"/>
    <p:sldId id="426" r:id="rId14"/>
    <p:sldId id="407" r:id="rId15"/>
    <p:sldId id="408" r:id="rId16"/>
    <p:sldId id="427" r:id="rId17"/>
    <p:sldId id="428" r:id="rId18"/>
    <p:sldId id="429" r:id="rId19"/>
    <p:sldId id="430" r:id="rId20"/>
    <p:sldId id="431" r:id="rId21"/>
    <p:sldId id="411" r:id="rId22"/>
    <p:sldId id="432" r:id="rId23"/>
    <p:sldId id="409" r:id="rId24"/>
    <p:sldId id="433" r:id="rId25"/>
    <p:sldId id="413" r:id="rId26"/>
    <p:sldId id="434" r:id="rId27"/>
    <p:sldId id="435" r:id="rId28"/>
    <p:sldId id="410" r:id="rId29"/>
    <p:sldId id="436" r:id="rId30"/>
    <p:sldId id="437" r:id="rId31"/>
    <p:sldId id="438" r:id="rId32"/>
    <p:sldId id="439" r:id="rId33"/>
    <p:sldId id="440" r:id="rId34"/>
    <p:sldId id="425" r:id="rId35"/>
    <p:sldId id="441" r:id="rId36"/>
    <p:sldId id="415" r:id="rId37"/>
    <p:sldId id="442" r:id="rId38"/>
    <p:sldId id="443" r:id="rId39"/>
    <p:sldId id="444" r:id="rId40"/>
    <p:sldId id="445" r:id="rId41"/>
    <p:sldId id="446" r:id="rId42"/>
    <p:sldId id="447" r:id="rId43"/>
    <p:sldId id="448" r:id="rId44"/>
    <p:sldId id="383" r:id="rId45"/>
    <p:sldId id="339" r:id="rId46"/>
    <p:sldId id="340" r:id="rId47"/>
    <p:sldId id="305"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8757" autoAdjust="0"/>
  </p:normalViewPr>
  <p:slideViewPr>
    <p:cSldViewPr>
      <p:cViewPr varScale="1">
        <p:scale>
          <a:sx n="112" d="100"/>
          <a:sy n="112" d="100"/>
        </p:scale>
        <p:origin x="466" y="86"/>
      </p:cViewPr>
      <p:guideLst>
        <p:guide orient="horz" pos="1620"/>
        <p:guide pos="2880"/>
      </p:guideLst>
    </p:cSldViewPr>
  </p:slideViewPr>
  <p:notesTextViewPr>
    <p:cViewPr>
      <p:scale>
        <a:sx n="1" d="1"/>
        <a:sy n="1" d="1"/>
      </p:scale>
      <p:origin x="0" y="0"/>
    </p:cViewPr>
  </p:notesTextViewPr>
  <p:notesViewPr>
    <p:cSldViewPr>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8A8C5-C053-48CA-BF8E-DD3FB6A5487C}" type="datetimeFigureOut">
              <a:rPr lang="es-ES" smtClean="0"/>
              <a:t>07/02/2017</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D43E0D-2790-4784-8125-A8167663F65F}" type="slidenum">
              <a:rPr lang="es-ES" smtClean="0"/>
              <a:t>‹Nº›</a:t>
            </a:fld>
            <a:endParaRPr lang="es-ES"/>
          </a:p>
        </p:txBody>
      </p:sp>
    </p:spTree>
    <p:extLst>
      <p:ext uri="{BB962C8B-B14F-4D97-AF65-F5344CB8AC3E}">
        <p14:creationId xmlns:p14="http://schemas.microsoft.com/office/powerpoint/2010/main" val="625617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2/7/2017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141999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hit 75% of the US market you would</a:t>
            </a:r>
            <a:r>
              <a:rPr lang="en-US" baseline="0" dirty="0"/>
              <a:t> need over 130 devices and nearly 300 devices to hit 90% of what your users are using today. That is unrealistic to even think about purchasing.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14</a:t>
            </a:fld>
            <a:endParaRPr lang="en-US"/>
          </a:p>
        </p:txBody>
      </p:sp>
    </p:spTree>
    <p:extLst>
      <p:ext uri="{BB962C8B-B14F-4D97-AF65-F5344CB8AC3E}">
        <p14:creationId xmlns:p14="http://schemas.microsoft.com/office/powerpoint/2010/main" val="623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a:t>
            </a:r>
            <a:r>
              <a:rPr lang="en-US" baseline="0" dirty="0"/>
              <a:t> different ways to test mobile applications.</a:t>
            </a:r>
          </a:p>
          <a:p>
            <a:endParaRPr lang="en-US" baseline="0" dirty="0"/>
          </a:p>
          <a:p>
            <a:r>
              <a:rPr lang="en-US" baseline="0" dirty="0"/>
              <a:t>We can have extensive beta tests with our users, which is good for hands on, but hard to get feedback.</a:t>
            </a:r>
          </a:p>
          <a:p>
            <a:endParaRPr lang="en-US" baseline="0" dirty="0"/>
          </a:p>
          <a:p>
            <a:r>
              <a:rPr lang="en-US" baseline="0" dirty="0"/>
              <a:t>We can spend hours upon hours manually testing which can help find bugs, but can bog down developers.</a:t>
            </a:r>
          </a:p>
          <a:p>
            <a:endParaRPr lang="en-US" baseline="0" dirty="0"/>
          </a:p>
          <a:p>
            <a:r>
              <a:rPr lang="en-US" baseline="0" dirty="0"/>
              <a:t>Unit testing is essential for our business logic, but only Automated UI Testing can really ensure that as we add new features and fix bugs our UI isn’t impacted before we release.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15</a:t>
            </a:fld>
            <a:endParaRPr lang="en-US"/>
          </a:p>
        </p:txBody>
      </p:sp>
    </p:spTree>
    <p:extLst>
      <p:ext uri="{BB962C8B-B14F-4D97-AF65-F5344CB8AC3E}">
        <p14:creationId xmlns:p14="http://schemas.microsoft.com/office/powerpoint/2010/main" val="898024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076695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8042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44603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843311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194965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11277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2503846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50113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2/7/2017 8:38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04383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696501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4188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simple command you can simulate</a:t>
            </a:r>
            <a:r>
              <a:rPr lang="en-US" baseline="0" dirty="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a:p>
        </p:txBody>
      </p:sp>
    </p:spTree>
    <p:extLst>
      <p:ext uri="{BB962C8B-B14F-4D97-AF65-F5344CB8AC3E}">
        <p14:creationId xmlns:p14="http://schemas.microsoft.com/office/powerpoint/2010/main" val="2749193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43631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4186301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945029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1257751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37</a:t>
            </a:fld>
            <a:endParaRPr lang="en-US"/>
          </a:p>
        </p:txBody>
      </p:sp>
    </p:spTree>
    <p:extLst>
      <p:ext uri="{BB962C8B-B14F-4D97-AF65-F5344CB8AC3E}">
        <p14:creationId xmlns:p14="http://schemas.microsoft.com/office/powerpoint/2010/main" val="354473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095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3930620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439761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96589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several challenges</a:t>
            </a:r>
            <a:r>
              <a:rPr lang="en-US" baseline="0" dirty="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9</a:t>
            </a:fld>
            <a:endParaRPr lang="en-US"/>
          </a:p>
        </p:txBody>
      </p:sp>
    </p:spTree>
    <p:extLst>
      <p:ext uri="{BB962C8B-B14F-4D97-AF65-F5344CB8AC3E}">
        <p14:creationId xmlns:p14="http://schemas.microsoft.com/office/powerpoint/2010/main" val="72707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225148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a:solidFill>
                  <a:schemeClr val="tx1"/>
                </a:solidFill>
                <a:effectLst/>
                <a:latin typeface="+mn-lt"/>
                <a:ea typeface="+mn-ea"/>
                <a:cs typeface="+mn-cs"/>
              </a:rPr>
              <a:t>OpenSignal</a:t>
            </a:r>
            <a:r>
              <a:rPr lang="en-US" sz="1200" kern="1200" dirty="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2014 data, with an astonishing 19,000 device types using their app, up by 60% from just last year.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11</a:t>
            </a:fld>
            <a:endParaRPr lang="en-US"/>
          </a:p>
        </p:txBody>
      </p:sp>
    </p:spTree>
    <p:extLst>
      <p:ext uri="{BB962C8B-B14F-4D97-AF65-F5344CB8AC3E}">
        <p14:creationId xmlns:p14="http://schemas.microsoft.com/office/powerpoint/2010/main" val="203813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just a few of the screen</a:t>
            </a:r>
            <a:r>
              <a:rPr lang="en-US" baseline="0" dirty="0"/>
              <a:t> sizes of Samsung devices you couldn’t even fit all of them on the screen, so how do you handle this problem?</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389182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13</a:t>
            </a:fld>
            <a:endParaRPr lang="en-US"/>
          </a:p>
        </p:txBody>
      </p:sp>
    </p:spTree>
    <p:extLst>
      <p:ext uri="{BB962C8B-B14F-4D97-AF65-F5344CB8AC3E}">
        <p14:creationId xmlns:p14="http://schemas.microsoft.com/office/powerpoint/2010/main" val="4253708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a:t>Insert Image In Here</a:t>
            </a:r>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a:t>.</a:t>
            </a:r>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a:t>.</a:t>
            </a:r>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a:t>.</a:t>
            </a:r>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a:t>.</a:t>
            </a:r>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Segoe UI" panose="020B0502040204020203" pitchFamily="34" charset="0"/>
                <a:cs typeface="Segoe UI" panose="020B0502040204020203" pitchFamily="34" charset="0"/>
              </a:defRPr>
            </a:lvl1pPr>
          </a:lstStyle>
          <a:p>
            <a:pPr lvl="0"/>
            <a:r>
              <a:rPr lang="en-US" dirty="0"/>
              <a:t>Title</a:t>
            </a:r>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a:t>Edit text</a:t>
            </a:r>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a:t>Edit text</a:t>
            </a:r>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a:solidFill>
                    <a:schemeClr val="bg1">
                      <a:lumMod val="95000"/>
                    </a:schemeClr>
                  </a:solidFill>
                  <a:latin typeface="Exo" pitchFamily="50" charset="0"/>
                </a:rPr>
                <a:t>YOUR</a:t>
              </a:r>
              <a:br>
                <a:rPr lang="en-US" sz="1200" b="1" dirty="0">
                  <a:solidFill>
                    <a:schemeClr val="bg1">
                      <a:lumMod val="95000"/>
                    </a:schemeClr>
                  </a:solidFill>
                  <a:latin typeface="Exo" pitchFamily="50" charset="0"/>
                </a:rPr>
              </a:br>
              <a:r>
                <a:rPr lang="en-US" sz="1200" b="1" dirty="0">
                  <a:solidFill>
                    <a:schemeClr val="bg1">
                      <a:lumMod val="95000"/>
                    </a:schemeClr>
                  </a:solidFill>
                  <a:latin typeface="Exo" pitchFamily="50" charset="0"/>
                </a:rPr>
                <a:t>LOGO</a:t>
              </a: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884842" y="4603518"/>
            <a:ext cx="1412182" cy="276999"/>
          </a:xfrm>
          <a:prstGeom prst="rect">
            <a:avLst/>
          </a:prstGeom>
          <a:noFill/>
        </p:spPr>
        <p:txBody>
          <a:bodyPr wrap="none" rtlCol="0">
            <a:spAutoFit/>
          </a:bodyPr>
          <a:lstStyle/>
          <a:p>
            <a:pPr algn="r"/>
            <a:r>
              <a:rPr lang="en-US" sz="1200" b="1" dirty="0">
                <a:solidFill>
                  <a:schemeClr val="accent2"/>
                </a:solidFill>
                <a:latin typeface="Segoe UI" panose="020B0502040204020203" pitchFamily="34" charset="0"/>
                <a:cs typeface="Segoe UI" panose="020B0502040204020203" pitchFamily="34" charset="0"/>
              </a:rPr>
              <a:t>YOUR COMPANY</a:t>
            </a: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a:solidFill>
                  <a:schemeClr val="accent2">
                    <a:lumMod val="75000"/>
                  </a:schemeClr>
                </a:solidFill>
                <a:latin typeface="Segoe UI" panose="020B0502040204020203" pitchFamily="34" charset="0"/>
                <a:cs typeface="Segoe UI" panose="020B0502040204020203" pitchFamily="34" charset="0"/>
              </a:rPr>
              <a:t>WWW.YOURCOMPANY.COM</a:t>
            </a: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a:t>Edit Text</a:t>
            </a:r>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a:t>Edit Text</a:t>
            </a:r>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a:t>Edit text</a:t>
            </a:r>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a:t>Edit text</a:t>
            </a:r>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a:t>TITLE</a:t>
            </a:r>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a:t>Edit text</a:t>
            </a:r>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a:t>Edit text</a:t>
            </a:r>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a:t>00</a:t>
            </a:r>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a:t>Edit text</a:t>
            </a:r>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a:t>Edit text</a:t>
            </a:r>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a:t>Insert Image In Here</a:t>
            </a:r>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a:t>.</a:t>
            </a:r>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a:t>Title</a:t>
            </a:r>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a:t>Edit text</a:t>
            </a:r>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a:t>Edit text</a:t>
            </a:r>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a:t>.</a:t>
            </a:r>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a:t>.</a:t>
            </a:r>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a:t>.</a:t>
            </a:r>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a:t>.</a:t>
            </a:r>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a:t>YOUR COMPANY</a:t>
            </a:r>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a:t>WWW.YOURCOMAPNY.COM</a:t>
            </a:r>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2123552"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a:solidFill>
                  <a:schemeClr val="bg1">
                    <a:lumMod val="95000"/>
                  </a:schemeClr>
                </a:solidFill>
              </a:rPr>
              <a:t>JAVIER SUÁREZ RUIZ</a:t>
            </a:r>
          </a:p>
        </p:txBody>
      </p:sp>
      <p:sp>
        <p:nvSpPr>
          <p:cNvPr id="6" name="Text Placeholder 10"/>
          <p:cNvSpPr txBox="1">
            <a:spLocks/>
          </p:cNvSpPr>
          <p:nvPr userDrawn="1"/>
        </p:nvSpPr>
        <p:spPr>
          <a:xfrm>
            <a:off x="6494551" y="4836392"/>
            <a:ext cx="21160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a:solidFill>
                  <a:schemeClr val="bg1">
                    <a:lumMod val="95000"/>
                  </a:schemeClr>
                </a:solidFill>
              </a:rPr>
              <a:t>@</a:t>
            </a:r>
            <a:r>
              <a:rPr lang="en-US" sz="800" dirty="0" err="1">
                <a:solidFill>
                  <a:schemeClr val="bg1">
                    <a:lumMod val="95000"/>
                  </a:schemeClr>
                </a:solidFill>
              </a:rPr>
              <a:t>jsuarezruiz</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a:t>Insert Image In Here</a:t>
            </a:r>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a:t>Edit Text</a:t>
            </a:r>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a:t>.</a:t>
            </a:r>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a:t>Picture</a:t>
            </a:r>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a:t>Title Image</a:t>
            </a:r>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a:t>Small Descriptions</a:t>
            </a:r>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a:t>Edit text</a:t>
            </a:r>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a:t>Edit Text In Here</a:t>
            </a:r>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a:t>.</a:t>
            </a:r>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a:t>.</a:t>
            </a:r>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a:t>Text here</a:t>
            </a:r>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a:t>Insert Picture In Here</a:t>
            </a:r>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Segoe UI" panose="020B0502040204020203" pitchFamily="34" charset="0"/>
                <a:ea typeface="Gulim" pitchFamily="34" charset="-127"/>
                <a:cs typeface="Segoe UI" panose="020B0502040204020203" pitchFamily="34" charset="0"/>
              </a:defRPr>
            </a:lvl1pPr>
          </a:lstStyle>
          <a:p>
            <a:r>
              <a:rPr lang="en-US" dirty="0"/>
              <a:t>TITLE</a:t>
            </a:r>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a:t>Edit text</a:t>
            </a:r>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66700" y="152400"/>
            <a:ext cx="7048500" cy="590550"/>
          </a:xfrm>
          <a:prstGeom prst="rect">
            <a:avLst/>
          </a:prstGeom>
        </p:spPr>
        <p:txBody>
          <a:bodyPr anchor="b">
            <a:normAutofit/>
          </a:bodyPr>
          <a:lstStyle>
            <a:lvl1pPr algn="l">
              <a:defRPr sz="24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67012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8ACDB3CC-F982-40F9-8DD6-BCC9AFBF44BD}" type="datetime1">
              <a:rPr lang="en-US" smtClean="0"/>
              <a:pPr/>
              <a:t>2/7/2017</a:t>
            </a:fld>
            <a:endParaRPr lang="en-US" dirty="0"/>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678457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2/7/2017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a:prstGeom prst="rect">
            <a:avLst/>
          </a:prstGeo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1"/>
            <a:r>
              <a:rPr lang="en-US"/>
              <a:t>Second level</a:t>
            </a:r>
          </a:p>
        </p:txBody>
      </p:sp>
      <p:sp>
        <p:nvSpPr>
          <p:cNvPr id="8" name="Title 1"/>
          <p:cNvSpPr>
            <a:spLocks noGrp="1"/>
          </p:cNvSpPr>
          <p:nvPr>
            <p:ph type="title"/>
          </p:nvPr>
        </p:nvSpPr>
        <p:spPr>
          <a:xfrm>
            <a:off x="4368800" y="238943"/>
            <a:ext cx="4318000" cy="395264"/>
          </a:xfrm>
          <a:prstGeom prst="rect">
            <a:avLst/>
          </a:prstGeom>
        </p:spPr>
        <p:txBody>
          <a:bodyPr>
            <a:noAutofit/>
          </a:bodyPr>
          <a:lstStyle>
            <a:lvl1pPr algn="l">
              <a:defRPr sz="2400" b="0" i="0">
                <a:solidFill>
                  <a:srgbClr val="3C90D1"/>
                </a:solidFill>
                <a:latin typeface="Helvetica Light"/>
                <a:cs typeface="Helvetica Light"/>
              </a:defRPr>
            </a:lvl1pPr>
          </a:lstStyle>
          <a:p>
            <a:r>
              <a:rPr lang="en-US"/>
              <a:t>Click to edit Master title style</a:t>
            </a:r>
            <a:endParaRPr lang="en-US" dirty="0"/>
          </a:p>
        </p:txBody>
      </p:sp>
    </p:spTree>
    <p:extLst>
      <p:ext uri="{BB962C8B-B14F-4D97-AF65-F5344CB8AC3E}">
        <p14:creationId xmlns:p14="http://schemas.microsoft.com/office/powerpoint/2010/main" val="3885028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30386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Light Blue">
    <p:spTree>
      <p:nvGrpSpPr>
        <p:cNvPr id="1" name=""/>
        <p:cNvGrpSpPr/>
        <p:nvPr/>
      </p:nvGrpSpPr>
      <p:grpSpPr>
        <a:xfrm>
          <a:off x="0" y="0"/>
          <a:ext cx="0" cy="0"/>
          <a:chOff x="0" y="0"/>
          <a:chExt cx="0" cy="0"/>
        </a:xfrm>
      </p:grpSpPr>
      <p:sp>
        <p:nvSpPr>
          <p:cNvPr id="6" name="Shape 6"/>
          <p:cNvSpPr/>
          <p:nvPr/>
        </p:nvSpPr>
        <p:spPr>
          <a:xfrm>
            <a:off x="-1" y="-17544"/>
            <a:ext cx="9144001" cy="5178588"/>
          </a:xfrm>
          <a:prstGeom prst="rect">
            <a:avLst/>
          </a:prstGeom>
          <a:solidFill>
            <a:srgbClr val="3498DB"/>
          </a:solidFill>
          <a:ln w="3175">
            <a:miter lim="400000"/>
          </a:ln>
        </p:spPr>
        <p:txBody>
          <a:bodyPr lIns="0" tIns="0" rIns="0" bIns="0" anchor="ctr"/>
          <a:lstStyle/>
          <a:p>
            <a:pPr lvl="0">
              <a:defRPr sz="3200">
                <a:solidFill>
                  <a:srgbClr val="FFFFFF"/>
                </a:solidFill>
              </a:defRPr>
            </a:pPr>
            <a:endParaRPr/>
          </a:p>
        </p:txBody>
      </p:sp>
    </p:spTree>
    <p:extLst>
      <p:ext uri="{BB962C8B-B14F-4D97-AF65-F5344CB8AC3E}">
        <p14:creationId xmlns:p14="http://schemas.microsoft.com/office/powerpoint/2010/main" val="365888567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346347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2188933"/>
          </a:xfrm>
          <a:prstGeom prst="rect">
            <a:avLst/>
          </a:prstGeo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188933"/>
          </a:xfrm>
          <a:prstGeom prst="rect">
            <a:avLst/>
          </a:prstGeo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9850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330518" y="2848923"/>
            <a:ext cx="7022296" cy="590931"/>
          </a:xfrm>
          <a:prstGeom prst="rect">
            <a:avLst/>
          </a:prstGeom>
          <a:noFill/>
        </p:spPr>
        <p:txBody>
          <a:bodyPr wrap="square" lIns="146304" tIns="109728" rIns="146304" bIns="109728">
            <a:spAutoFit/>
          </a:bodyPr>
          <a:lstStyle>
            <a:lvl1pPr marL="0" indent="0">
              <a:spcBef>
                <a:spcPts val="0"/>
              </a:spcBef>
              <a:buNone/>
              <a:defRPr sz="2400"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330517" y="1468750"/>
            <a:ext cx="7022297" cy="1380173"/>
          </a:xfrm>
          <a:prstGeom prst="rect">
            <a:avLst/>
          </a:prstGeom>
        </p:spPr>
        <p:txBody>
          <a:bodyPr lIns="146304" tIns="9144" rIns="146304" bIns="9144" anchor="b" anchorCtr="0"/>
          <a:lstStyle>
            <a:lvl1pPr marL="0" indent="0">
              <a:spcBef>
                <a:spcPts val="0"/>
              </a:spcBef>
              <a:buNone/>
              <a:defRPr sz="4500">
                <a:solidFill>
                  <a:schemeClr val="bg1"/>
                </a:solidFill>
                <a:latin typeface="+mj-lt"/>
              </a:defRPr>
            </a:lvl1pPr>
          </a:lstStyle>
          <a:p>
            <a:r>
              <a:rPr lang="en-US" sz="4500" dirty="0">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263378" y="365"/>
            <a:ext cx="6880622" cy="5143136"/>
          </a:xfrm>
          <a:prstGeom prst="rect">
            <a:avLst/>
          </a:prstGeom>
        </p:spPr>
      </p:pic>
    </p:spTree>
    <p:extLst>
      <p:ext uri="{BB962C8B-B14F-4D97-AF65-F5344CB8AC3E}">
        <p14:creationId xmlns:p14="http://schemas.microsoft.com/office/powerpoint/2010/main" val="41588517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31" y="891884"/>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8018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a:t>Insert Picture In Here</a:t>
            </a:r>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a:t>Insert Picture In Here</a:t>
            </a:r>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a:t>Edit text</a:t>
            </a:r>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a:t>Text here</a:t>
            </a:r>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a:t>Text here</a:t>
            </a:r>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a:t>Edit Text</a:t>
            </a:r>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a:t>EDIT TEXT</a:t>
            </a:r>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a:t>Edit Text</a:t>
            </a:r>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a:t>EDIT TEXT</a:t>
            </a:r>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a:t>Edit Text</a:t>
            </a:r>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a:t>EDIT TEXT</a:t>
            </a:r>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a:t>Edit Text</a:t>
            </a:r>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a:t>EDIT TEXT</a:t>
            </a:r>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a:t>Edit Text</a:t>
            </a:r>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a:t>Edit Text</a:t>
            </a:r>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a:t>Edit Text</a:t>
            </a:r>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a:t>Edit Text</a:t>
            </a:r>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a:t>Edit Text</a:t>
            </a:r>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a:t>Edit Text</a:t>
            </a:r>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a:t>Edit Text</a:t>
            </a:r>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5486400" y="4679414"/>
            <a:ext cx="34214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a:solidFill>
                  <a:schemeClr val="accent2"/>
                </a:solidFill>
                <a:latin typeface="Segoe UI" panose="020B0502040204020203" pitchFamily="34" charset="0"/>
                <a:cs typeface="Segoe UI" panose="020B0502040204020203" pitchFamily="34" charset="0"/>
              </a:rPr>
              <a:t>TESTING DE APPS </a:t>
            </a:r>
            <a:r>
              <a:rPr lang="en-US" sz="1050" baseline="0" dirty="0">
                <a:solidFill>
                  <a:schemeClr val="accent2"/>
                </a:solidFill>
                <a:latin typeface="Segoe UI" panose="020B0502040204020203" pitchFamily="34" charset="0"/>
                <a:cs typeface="Segoe UI" panose="020B0502040204020203" pitchFamily="34" charset="0"/>
              </a:rPr>
              <a:t>XAMARIN</a:t>
            </a:r>
            <a:endParaRPr lang="en-US" sz="1050" dirty="0">
              <a:solidFill>
                <a:schemeClr val="accent2"/>
              </a:solidFill>
              <a:latin typeface="Segoe UI" panose="020B0502040204020203" pitchFamily="34" charset="0"/>
              <a:cs typeface="Segoe UI" panose="020B0502040204020203" pitchFamily="34" charset="0"/>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a:solidFill>
                  <a:schemeClr val="accent3"/>
                </a:solidFill>
                <a:latin typeface="Segoe UI" panose="020B0502040204020203" pitchFamily="34" charset="0"/>
                <a:cs typeface="Segoe UI" panose="020B0502040204020203" pitchFamily="34" charset="0"/>
              </a:rPr>
              <a:t>JAVIER SUÁREZ RUIZ</a:t>
            </a: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0" r:id="rId27"/>
    <p:sldLayoutId id="2147483701" r:id="rId28"/>
    <p:sldLayoutId id="2147483702" r:id="rId29"/>
    <p:sldLayoutId id="2147483703" r:id="rId30"/>
    <p:sldLayoutId id="2147483704" r:id="rId31"/>
    <p:sldLayoutId id="2147483706" r:id="rId32"/>
    <p:sldLayoutId id="2147483707" r:id="rId33"/>
    <p:sldLayoutId id="2147483708" r:id="rId34"/>
    <p:sldLayoutId id="2147483709" r:id="rId3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3.emf"/><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27.xml"/><Relationship Id="rId16" Type="http://schemas.openxmlformats.org/officeDocument/2006/relationships/image" Target="../media/image73.emf"/><Relationship Id="rId1" Type="http://schemas.openxmlformats.org/officeDocument/2006/relationships/slideLayout" Target="../slideLayouts/slideLayout31.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5" Type="http://schemas.openxmlformats.org/officeDocument/2006/relationships/image" Target="../media/image72.emf"/><Relationship Id="rId10" Type="http://schemas.openxmlformats.org/officeDocument/2006/relationships/image" Target="../media/image67.emf"/><Relationship Id="rId4" Type="http://schemas.openxmlformats.org/officeDocument/2006/relationships/image" Target="../media/image61.emf"/><Relationship Id="rId9" Type="http://schemas.openxmlformats.org/officeDocument/2006/relationships/image" Target="../media/image66.emf"/><Relationship Id="rId14" Type="http://schemas.openxmlformats.org/officeDocument/2006/relationships/image" Target="../media/image71.emf"/></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Microsoft/mobile-center-cli"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839"/>
            <a:ext cx="9141583" cy="5151662"/>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TESTING DE APPS XAMARIN</a:t>
            </a:r>
          </a:p>
        </p:txBody>
      </p:sp>
      <p:sp>
        <p:nvSpPr>
          <p:cNvPr id="6" name="Title 19"/>
          <p:cNvSpPr txBox="1">
            <a:spLocks/>
          </p:cNvSpPr>
          <p:nvPr/>
        </p:nvSpPr>
        <p:spPr>
          <a:xfrm>
            <a:off x="152400" y="2529986"/>
            <a:ext cx="4267200" cy="1413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mn-lt"/>
              </a:rPr>
              <a:t>Como </a:t>
            </a:r>
            <a:r>
              <a:rPr lang="en-US" sz="1800" dirty="0" err="1">
                <a:solidFill>
                  <a:schemeClr val="bg1"/>
                </a:solidFill>
                <a:latin typeface="+mn-lt"/>
              </a:rPr>
              <a:t>hacer</a:t>
            </a:r>
            <a:r>
              <a:rPr lang="en-US" sz="1800" dirty="0">
                <a:solidFill>
                  <a:schemeClr val="bg1"/>
                </a:solidFill>
                <a:latin typeface="+mn-lt"/>
              </a:rPr>
              <a:t> </a:t>
            </a:r>
            <a:r>
              <a:rPr lang="en-US" sz="1800" dirty="0" err="1">
                <a:solidFill>
                  <a:schemeClr val="bg1"/>
                </a:solidFill>
                <a:latin typeface="+mn-lt"/>
              </a:rPr>
              <a:t>pruebas</a:t>
            </a:r>
            <a:r>
              <a:rPr lang="en-US" sz="1800" dirty="0">
                <a:solidFill>
                  <a:schemeClr val="bg1"/>
                </a:solidFill>
                <a:latin typeface="+mn-lt"/>
              </a:rPr>
              <a:t> </a:t>
            </a:r>
            <a:r>
              <a:rPr lang="en-US" sz="1800" dirty="0" err="1">
                <a:solidFill>
                  <a:schemeClr val="bg1"/>
                </a:solidFill>
                <a:latin typeface="+mn-lt"/>
              </a:rPr>
              <a:t>unitarios</a:t>
            </a:r>
            <a:r>
              <a:rPr lang="en-US" sz="1800" dirty="0">
                <a:solidFill>
                  <a:schemeClr val="bg1"/>
                </a:solidFill>
                <a:latin typeface="+mn-lt"/>
              </a:rPr>
              <a:t> y de </a:t>
            </a:r>
            <a:r>
              <a:rPr lang="en-US" sz="1800" dirty="0" err="1">
                <a:solidFill>
                  <a:schemeClr val="bg1"/>
                </a:solidFill>
                <a:latin typeface="+mn-lt"/>
              </a:rPr>
              <a:t>interfaz</a:t>
            </a:r>
            <a:r>
              <a:rPr lang="en-US" sz="1800" dirty="0">
                <a:solidFill>
                  <a:schemeClr val="bg1"/>
                </a:solidFill>
                <a:latin typeface="+mn-lt"/>
              </a:rPr>
              <a:t> de Apps </a:t>
            </a:r>
            <a:r>
              <a:rPr lang="en-US" sz="1800" dirty="0" err="1">
                <a:solidFill>
                  <a:schemeClr val="bg1"/>
                </a:solidFill>
                <a:latin typeface="+mn-lt"/>
              </a:rPr>
              <a:t>móviles</a:t>
            </a:r>
            <a:r>
              <a:rPr lang="en-US" sz="1800" dirty="0">
                <a:solidFill>
                  <a:schemeClr val="bg1"/>
                </a:solidFill>
                <a:latin typeface="+mn-lt"/>
              </a:rPr>
              <a:t> </a:t>
            </a:r>
            <a:r>
              <a:rPr lang="en-US" sz="1800" dirty="0" err="1">
                <a:solidFill>
                  <a:schemeClr val="bg1"/>
                </a:solidFill>
                <a:latin typeface="+mn-lt"/>
              </a:rPr>
              <a:t>multiplataforma</a:t>
            </a:r>
            <a:r>
              <a:rPr lang="en-US" sz="1800" dirty="0">
                <a:solidFill>
                  <a:schemeClr val="bg1"/>
                </a:solidFill>
                <a:latin typeface="+mn-lt"/>
              </a:rPr>
              <a:t> Xamarin.</a:t>
            </a:r>
          </a:p>
          <a:p>
            <a:r>
              <a:rPr lang="en-US" sz="1800" dirty="0" err="1">
                <a:solidFill>
                  <a:schemeClr val="bg1"/>
                </a:solidFill>
                <a:latin typeface="+mn-lt"/>
              </a:rPr>
              <a:t>Además</a:t>
            </a:r>
            <a:r>
              <a:rPr lang="en-US" sz="1800" dirty="0">
                <a:solidFill>
                  <a:schemeClr val="bg1"/>
                </a:solidFill>
                <a:latin typeface="+mn-lt"/>
              </a:rPr>
              <a:t> </a:t>
            </a:r>
            <a:r>
              <a:rPr lang="en-US" sz="1800" dirty="0" err="1">
                <a:solidFill>
                  <a:schemeClr val="bg1"/>
                </a:solidFill>
                <a:latin typeface="+mn-lt"/>
              </a:rPr>
              <a:t>veremos</a:t>
            </a:r>
            <a:r>
              <a:rPr lang="en-US" sz="1800" dirty="0">
                <a:solidFill>
                  <a:schemeClr val="bg1"/>
                </a:solidFill>
                <a:latin typeface="+mn-lt"/>
              </a:rPr>
              <a:t> </a:t>
            </a:r>
            <a:r>
              <a:rPr lang="en-US" sz="1800" dirty="0" err="1">
                <a:solidFill>
                  <a:schemeClr val="bg1"/>
                </a:solidFill>
                <a:latin typeface="+mn-lt"/>
              </a:rPr>
              <a:t>como</a:t>
            </a:r>
            <a:r>
              <a:rPr lang="en-US" sz="1800" dirty="0">
                <a:solidFill>
                  <a:schemeClr val="bg1"/>
                </a:solidFill>
                <a:latin typeface="+mn-lt"/>
              </a:rPr>
              <a:t> </a:t>
            </a:r>
            <a:r>
              <a:rPr lang="en-US" sz="1800" dirty="0" err="1">
                <a:solidFill>
                  <a:schemeClr val="bg1"/>
                </a:solidFill>
                <a:latin typeface="+mn-lt"/>
              </a:rPr>
              <a:t>utilizar</a:t>
            </a:r>
            <a:r>
              <a:rPr lang="en-US" sz="1800" dirty="0">
                <a:solidFill>
                  <a:schemeClr val="bg1"/>
                </a:solidFill>
                <a:latin typeface="+mn-lt"/>
              </a:rPr>
              <a:t> Xamarin Test Cloud y </a:t>
            </a:r>
            <a:r>
              <a:rPr lang="en-US" sz="1800" dirty="0" err="1">
                <a:solidFill>
                  <a:schemeClr val="bg1"/>
                </a:solidFill>
                <a:latin typeface="+mn-lt"/>
              </a:rPr>
              <a:t>una</a:t>
            </a:r>
            <a:r>
              <a:rPr lang="en-US" sz="1800" dirty="0">
                <a:solidFill>
                  <a:schemeClr val="bg1"/>
                </a:solidFill>
                <a:latin typeface="+mn-lt"/>
              </a:rPr>
              <a:t> </a:t>
            </a:r>
            <a:r>
              <a:rPr lang="en-US" sz="1800" dirty="0" err="1">
                <a:solidFill>
                  <a:schemeClr val="bg1"/>
                </a:solidFill>
                <a:latin typeface="+mn-lt"/>
              </a:rPr>
              <a:t>introducción</a:t>
            </a:r>
            <a:r>
              <a:rPr lang="en-US" sz="1800" dirty="0">
                <a:solidFill>
                  <a:schemeClr val="bg1"/>
                </a:solidFill>
                <a:latin typeface="+mn-lt"/>
              </a:rPr>
              <a:t> a Visual Studio Mobile Center.</a:t>
            </a:r>
          </a:p>
        </p:txBody>
      </p:sp>
      <p:sp>
        <p:nvSpPr>
          <p:cNvPr id="7" name="Title 19"/>
          <p:cNvSpPr txBox="1">
            <a:spLocks/>
          </p:cNvSpPr>
          <p:nvPr/>
        </p:nvSpPr>
        <p:spPr>
          <a:xfrm>
            <a:off x="2971800" y="4781550"/>
            <a:ext cx="2057400" cy="304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mn-lt"/>
              </a:rPr>
              <a:t>SVQXDG</a:t>
            </a:r>
          </a:p>
        </p:txBody>
      </p:sp>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ial-android.png"/>
          <p:cNvPicPr>
            <a:picLocks noChangeAspect="1"/>
          </p:cNvPicPr>
          <p:nvPr/>
        </p:nvPicPr>
        <p:blipFill>
          <a:blip r:embed="rId3"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291533" y="1042128"/>
            <a:ext cx="1205759" cy="1315074"/>
          </a:xfrm>
          <a:prstGeom prst="rect">
            <a:avLst/>
          </a:prstGeom>
        </p:spPr>
      </p:pic>
      <p:pic>
        <p:nvPicPr>
          <p:cNvPr id="6" name="Picture 5"/>
          <p:cNvPicPr>
            <a:picLocks noChangeAspect="1"/>
          </p:cNvPicPr>
          <p:nvPr/>
        </p:nvPicPr>
        <p:blipFill>
          <a:blip r:embed="rId4"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046785" y="1059469"/>
            <a:ext cx="1022564" cy="1227385"/>
          </a:xfrm>
          <a:prstGeom prst="rect">
            <a:avLst/>
          </a:prstGeom>
        </p:spPr>
      </p:pic>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sp>
        <p:nvSpPr>
          <p:cNvPr id="30" name="Title 2"/>
          <p:cNvSpPr txBox="1">
            <a:spLocks/>
          </p:cNvSpPr>
          <p:nvPr/>
        </p:nvSpPr>
        <p:spPr>
          <a:xfrm>
            <a:off x="653102" y="2560845"/>
            <a:ext cx="2373731" cy="286584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+5</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Versiones</a:t>
            </a:r>
            <a:r>
              <a:rPr lang="en-US" sz="1600" dirty="0">
                <a:solidFill>
                  <a:schemeClr val="bg1">
                    <a:lumMod val="50000"/>
                  </a:schemeClr>
                </a:solidFill>
                <a:latin typeface="Helvetica" panose="020B0604020202020204" pitchFamily="34" charset="0"/>
                <a:cs typeface="Helvetica" panose="020B0604020202020204" pitchFamily="34" charset="0"/>
              </a:rPr>
              <a:t> del </a:t>
            </a:r>
            <a:r>
              <a:rPr lang="en-US" sz="1600" dirty="0" err="1">
                <a:solidFill>
                  <a:schemeClr val="bg1">
                    <a:lumMod val="50000"/>
                  </a:schemeClr>
                </a:solidFill>
                <a:latin typeface="Helvetica" panose="020B0604020202020204" pitchFamily="34" charset="0"/>
                <a:cs typeface="Helvetica" panose="020B0604020202020204" pitchFamily="34" charset="0"/>
              </a:rPr>
              <a:t>sistema</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22</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Dispositivos</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20</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Idiomas</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35</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Localizaciones</a:t>
            </a:r>
            <a:endParaRPr lang="en-US" sz="16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6</a:t>
            </a:r>
            <a:r>
              <a:rPr lang="en-US" sz="1600" dirty="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Tamaños</a:t>
            </a:r>
            <a:r>
              <a:rPr lang="en-US" sz="1600" dirty="0">
                <a:solidFill>
                  <a:schemeClr val="bg1">
                    <a:lumMod val="50000"/>
                  </a:schemeClr>
                </a:solidFill>
                <a:latin typeface="Helvetica" panose="020B0604020202020204" pitchFamily="34" charset="0"/>
                <a:cs typeface="Helvetica" panose="020B0604020202020204" pitchFamily="34" charset="0"/>
              </a:rPr>
              <a:t> de </a:t>
            </a:r>
            <a:r>
              <a:rPr lang="en-US" sz="1600" dirty="0" err="1">
                <a:solidFill>
                  <a:schemeClr val="bg1">
                    <a:lumMod val="50000"/>
                  </a:schemeClr>
                </a:solidFill>
                <a:latin typeface="Helvetica" panose="020B0604020202020204" pitchFamily="34" charset="0"/>
                <a:cs typeface="Helvetica" panose="020B0604020202020204" pitchFamily="34" charset="0"/>
              </a:rPr>
              <a:t>pantalla</a:t>
            </a:r>
            <a:endParaRPr lang="en-US" sz="1600" dirty="0">
              <a:solidFill>
                <a:schemeClr val="bg1">
                  <a:lumMod val="50000"/>
                </a:schemeClr>
              </a:solidFill>
              <a:latin typeface="Helvetica" panose="020B0604020202020204" pitchFamily="34" charset="0"/>
              <a:cs typeface="Helvetica" panose="020B0604020202020204" pitchFamily="34" charset="0"/>
            </a:endParaRPr>
          </a:p>
        </p:txBody>
      </p:sp>
      <p:sp>
        <p:nvSpPr>
          <p:cNvPr id="31" name="Title 2"/>
          <p:cNvSpPr txBox="1">
            <a:spLocks/>
          </p:cNvSpPr>
          <p:nvPr/>
        </p:nvSpPr>
        <p:spPr>
          <a:xfrm>
            <a:off x="-655945" y="4633268"/>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000" dirty="0">
                <a:solidFill>
                  <a:schemeClr val="bg1"/>
                </a:solidFill>
                <a:latin typeface="Helvetica"/>
                <a:cs typeface="Helvetica"/>
              </a:rPr>
              <a:t>8</a:t>
            </a:r>
          </a:p>
        </p:txBody>
      </p:sp>
      <p:sp>
        <p:nvSpPr>
          <p:cNvPr id="47" name="Title 2"/>
          <p:cNvSpPr txBox="1">
            <a:spLocks/>
          </p:cNvSpPr>
          <p:nvPr/>
        </p:nvSpPr>
        <p:spPr>
          <a:xfrm>
            <a:off x="3368298"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9</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Versiones</a:t>
            </a:r>
            <a:r>
              <a:rPr lang="en-US" sz="2000" dirty="0">
                <a:solidFill>
                  <a:schemeClr val="bg1">
                    <a:lumMod val="50000"/>
                  </a:schemeClr>
                </a:solidFill>
                <a:latin typeface="Helvetica" panose="020B0604020202020204" pitchFamily="34" charset="0"/>
                <a:cs typeface="Helvetica" panose="020B0604020202020204" pitchFamily="34" charset="0"/>
              </a:rPr>
              <a:t> del </a:t>
            </a:r>
            <a:r>
              <a:rPr lang="en-US" sz="2000" dirty="0" err="1">
                <a:solidFill>
                  <a:schemeClr val="bg1">
                    <a:lumMod val="50000"/>
                  </a:schemeClr>
                </a:solidFill>
                <a:latin typeface="Helvetica" panose="020B0604020202020204" pitchFamily="34" charset="0"/>
                <a:cs typeface="Helvetica" panose="020B0604020202020204" pitchFamily="34" charset="0"/>
              </a:rPr>
              <a:t>sistema</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6</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Configuraciones</a:t>
            </a:r>
            <a:r>
              <a:rPr lang="en-US" sz="2000" dirty="0">
                <a:solidFill>
                  <a:schemeClr val="bg1">
                    <a:lumMod val="50000"/>
                  </a:schemeClr>
                </a:solidFill>
                <a:latin typeface="Helvetica" panose="020B0604020202020204" pitchFamily="34" charset="0"/>
                <a:cs typeface="Helvetica" panose="020B0604020202020204" pitchFamily="34" charset="0"/>
              </a:rPr>
              <a:t> de </a:t>
            </a:r>
            <a:r>
              <a:rPr lang="en-US" sz="2000" dirty="0" err="1">
                <a:solidFill>
                  <a:schemeClr val="bg1">
                    <a:lumMod val="50000"/>
                  </a:schemeClr>
                </a:solidFill>
                <a:latin typeface="Helvetica" panose="020B0604020202020204" pitchFamily="34" charset="0"/>
                <a:cs typeface="Helvetica" panose="020B0604020202020204" pitchFamily="34" charset="0"/>
              </a:rPr>
              <a:t>pantalla</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27 </a:t>
            </a:r>
            <a:r>
              <a:rPr lang="en-US" sz="2000" dirty="0" err="1">
                <a:solidFill>
                  <a:schemeClr val="bg1">
                    <a:lumMod val="50000"/>
                  </a:schemeClr>
                </a:solidFill>
                <a:latin typeface="Helvetica" panose="020B0604020202020204" pitchFamily="34" charset="0"/>
                <a:cs typeface="Helvetica" panose="020B0604020202020204" pitchFamily="34" charset="0"/>
              </a:rPr>
              <a:t>Tamaños</a:t>
            </a:r>
            <a:r>
              <a:rPr lang="en-US" sz="2000" dirty="0">
                <a:solidFill>
                  <a:schemeClr val="bg1">
                    <a:lumMod val="50000"/>
                  </a:schemeClr>
                </a:solidFill>
                <a:latin typeface="Helvetica" panose="020B0604020202020204" pitchFamily="34" charset="0"/>
                <a:cs typeface="Helvetica" panose="020B0604020202020204" pitchFamily="34" charset="0"/>
              </a:rPr>
              <a:t> de </a:t>
            </a:r>
            <a:r>
              <a:rPr lang="en-US" sz="2000" dirty="0" err="1">
                <a:solidFill>
                  <a:schemeClr val="bg1">
                    <a:lumMod val="50000"/>
                  </a:schemeClr>
                </a:solidFill>
                <a:latin typeface="Helvetica" panose="020B0604020202020204" pitchFamily="34" charset="0"/>
                <a:cs typeface="Helvetica" panose="020B0604020202020204" pitchFamily="34" charset="0"/>
              </a:rPr>
              <a:t>pantalla</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39</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Idiomas</a:t>
            </a:r>
            <a:endParaRPr lang="en-US" sz="2000" dirty="0">
              <a:solidFill>
                <a:schemeClr val="bg1">
                  <a:lumMod val="50000"/>
                </a:schemeClr>
              </a:solidFill>
              <a:latin typeface="Helvetica" panose="020B0604020202020204" pitchFamily="34" charset="0"/>
              <a:cs typeface="Helvetica" panose="020B0604020202020204" pitchFamily="34" charset="0"/>
            </a:endParaRPr>
          </a:p>
        </p:txBody>
      </p:sp>
      <p:sp>
        <p:nvSpPr>
          <p:cNvPr id="48" name="Title 2"/>
          <p:cNvSpPr txBox="1">
            <a:spLocks/>
          </p:cNvSpPr>
          <p:nvPr/>
        </p:nvSpPr>
        <p:spPr>
          <a:xfrm>
            <a:off x="6421955"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57</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Localizaciones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+15</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Fabricantes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dirty="0" err="1">
                <a:solidFill>
                  <a:schemeClr val="bg1">
                    <a:lumMod val="50000"/>
                  </a:schemeClr>
                </a:solidFill>
                <a:latin typeface="Helvetica" panose="020B0604020202020204" pitchFamily="34" charset="0"/>
                <a:cs typeface="Helvetica" panose="020B0604020202020204" pitchFamily="34" charset="0"/>
              </a:rPr>
              <a:t>Más</a:t>
            </a:r>
            <a:r>
              <a:rPr lang="en-US" sz="2000" dirty="0">
                <a:solidFill>
                  <a:schemeClr val="bg1">
                    <a:lumMod val="50000"/>
                  </a:schemeClr>
                </a:solidFill>
                <a:latin typeface="Helvetica" panose="020B0604020202020204" pitchFamily="34" charset="0"/>
                <a:cs typeface="Helvetica" panose="020B0604020202020204" pitchFamily="34" charset="0"/>
              </a:rPr>
              <a:t> de </a:t>
            </a:r>
            <a:r>
              <a:rPr lang="en-US" sz="2000" b="1" dirty="0">
                <a:solidFill>
                  <a:schemeClr val="bg1">
                    <a:lumMod val="50000"/>
                  </a:schemeClr>
                </a:solidFill>
                <a:latin typeface="Helvetica" panose="020B0604020202020204" pitchFamily="34" charset="0"/>
                <a:cs typeface="Helvetica" panose="020B0604020202020204" pitchFamily="34" charset="0"/>
              </a:rPr>
              <a:t>19,000</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dispositivos</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a:solidFill>
                  <a:schemeClr val="bg1">
                    <a:lumMod val="50000"/>
                  </a:schemeClr>
                </a:solidFill>
                <a:latin typeface="Helvetica" panose="020B0604020202020204" pitchFamily="34" charset="0"/>
                <a:cs typeface="Helvetica" panose="020B0604020202020204" pitchFamily="34" charset="0"/>
              </a:rPr>
              <a:t>distintos</a:t>
            </a:r>
            <a:endParaRPr lang="en-US" sz="2000" dirty="0">
              <a:solidFill>
                <a:schemeClr val="bg1">
                  <a:lumMod val="50000"/>
                </a:schemeClr>
              </a:solidFill>
              <a:latin typeface="Helvetica" panose="020B0604020202020204" pitchFamily="34" charset="0"/>
              <a:cs typeface="Helvetica" panose="020B0604020202020204" pitchFamily="34" charset="0"/>
            </a:endParaRPr>
          </a:p>
        </p:txBody>
      </p:sp>
      <p:cxnSp>
        <p:nvCxnSpPr>
          <p:cNvPr id="49" name="Straight Connector 48"/>
          <p:cNvCxnSpPr/>
          <p:nvPr/>
        </p:nvCxnSpPr>
        <p:spPr>
          <a:xfrm>
            <a:off x="457200" y="2530094"/>
            <a:ext cx="2259189"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3368298" y="2530094"/>
            <a:ext cx="5318502"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normAutofit/>
          </a:bodyPr>
          <a:lstStyle/>
          <a:p>
            <a:r>
              <a:rPr lang="en-US" b="1" dirty="0">
                <a:solidFill>
                  <a:schemeClr val="tx1"/>
                </a:solidFill>
                <a:latin typeface="Segoe UI" panose="020B0502040204020203" pitchFamily="34" charset="0"/>
                <a:cs typeface="Segoe UI" panose="020B0502040204020203" pitchFamily="34" charset="0"/>
              </a:rPr>
              <a:t>EN TELÉFONOS, </a:t>
            </a:r>
            <a:r>
              <a:rPr lang="en-US" b="1" dirty="0">
                <a:latin typeface="Segoe UI" panose="020B0502040204020203" pitchFamily="34" charset="0"/>
                <a:cs typeface="Segoe UI" panose="020B0502040204020203" pitchFamily="34" charset="0"/>
              </a:rPr>
              <a:t>LA CALIDAD CUESTA</a:t>
            </a:r>
          </a:p>
        </p:txBody>
      </p:sp>
    </p:spTree>
    <p:extLst>
      <p:ext uri="{BB962C8B-B14F-4D97-AF65-F5344CB8AC3E}">
        <p14:creationId xmlns:p14="http://schemas.microsoft.com/office/powerpoint/2010/main" val="420630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drak blue bg.png"/>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76203"/>
            <a:ext cx="9199558" cy="5475029"/>
          </a:xfrm>
          <a:prstGeom prst="rect">
            <a:avLst/>
          </a:prstGeom>
        </p:spPr>
      </p:pic>
      <p:sp>
        <p:nvSpPr>
          <p:cNvPr id="10" name="TextBox 9"/>
          <p:cNvSpPr txBox="1"/>
          <p:nvPr/>
        </p:nvSpPr>
        <p:spPr>
          <a:xfrm>
            <a:off x="3098808" y="-584204"/>
            <a:ext cx="184666" cy="369332"/>
          </a:xfrm>
          <a:prstGeom prst="rect">
            <a:avLst/>
          </a:prstGeom>
          <a:noFill/>
        </p:spPr>
        <p:txBody>
          <a:bodyPr wrap="none" rtlCol="0">
            <a:spAutoFit/>
          </a:bodyPr>
          <a:lstStyle/>
          <a:p>
            <a:endParaRPr lang="en-US" dirty="0"/>
          </a:p>
        </p:txBody>
      </p:sp>
      <p:cxnSp>
        <p:nvCxnSpPr>
          <p:cNvPr id="6" name="Straight Connector 5"/>
          <p:cNvCxnSpPr/>
          <p:nvPr/>
        </p:nvCxnSpPr>
        <p:spPr>
          <a:xfrm>
            <a:off x="-16408" y="2789573"/>
            <a:ext cx="9254067" cy="0"/>
          </a:xfrm>
          <a:prstGeom prst="line">
            <a:avLst/>
          </a:prstGeom>
          <a:ln w="28575" cmpd="sng">
            <a:solidFill>
              <a:srgbClr val="FFFFFF"/>
            </a:solidFill>
          </a:ln>
        </p:spPr>
        <p:style>
          <a:lnRef idx="1">
            <a:schemeClr val="dk1"/>
          </a:lnRef>
          <a:fillRef idx="0">
            <a:schemeClr val="dk1"/>
          </a:fillRef>
          <a:effectRef idx="0">
            <a:schemeClr val="dk1"/>
          </a:effectRef>
          <a:fontRef idx="minor">
            <a:schemeClr val="tx1"/>
          </a:fontRef>
        </p:style>
      </p:cxnSp>
      <p:grpSp>
        <p:nvGrpSpPr>
          <p:cNvPr id="22" name="Group 21"/>
          <p:cNvGrpSpPr/>
          <p:nvPr/>
        </p:nvGrpSpPr>
        <p:grpSpPr>
          <a:xfrm>
            <a:off x="245330" y="38097"/>
            <a:ext cx="8686718" cy="2734543"/>
            <a:chOff x="236863" y="12695"/>
            <a:chExt cx="8686718" cy="2734543"/>
          </a:xfrm>
        </p:grpSpPr>
        <p:grpSp>
          <p:nvGrpSpPr>
            <p:cNvPr id="2" name="Group 1"/>
            <p:cNvGrpSpPr/>
            <p:nvPr/>
          </p:nvGrpSpPr>
          <p:grpSpPr>
            <a:xfrm>
              <a:off x="236863" y="12695"/>
              <a:ext cx="7442199" cy="2734543"/>
              <a:chOff x="262469" y="29629"/>
              <a:chExt cx="8641985" cy="3175389"/>
            </a:xfrm>
          </p:grpSpPr>
          <p:pic>
            <p:nvPicPr>
              <p:cNvPr id="7" name="Picture 6"/>
              <p:cNvPicPr>
                <a:picLocks noChangeAspect="1"/>
              </p:cNvPicPr>
              <p:nvPr/>
            </p:nvPicPr>
            <p:blipFill>
              <a:blip r:embed="rId4"/>
              <a:stretch>
                <a:fillRect/>
              </a:stretch>
            </p:blipFill>
            <p:spPr>
              <a:xfrm>
                <a:off x="262469" y="38096"/>
                <a:ext cx="1481667" cy="1125354"/>
              </a:xfrm>
              <a:prstGeom prst="rect">
                <a:avLst/>
              </a:prstGeom>
            </p:spPr>
          </p:pic>
          <p:pic>
            <p:nvPicPr>
              <p:cNvPr id="8" name="Picture 7"/>
              <p:cNvPicPr>
                <a:picLocks noChangeAspect="1"/>
              </p:cNvPicPr>
              <p:nvPr/>
            </p:nvPicPr>
            <p:blipFill>
              <a:blip r:embed="rId5"/>
              <a:stretch>
                <a:fillRect/>
              </a:stretch>
            </p:blipFill>
            <p:spPr>
              <a:xfrm>
                <a:off x="1663702" y="93125"/>
                <a:ext cx="1452549" cy="1048165"/>
              </a:xfrm>
              <a:prstGeom prst="rect">
                <a:avLst/>
              </a:prstGeom>
            </p:spPr>
          </p:pic>
          <p:pic>
            <p:nvPicPr>
              <p:cNvPr id="9" name="Picture 8"/>
              <p:cNvPicPr>
                <a:picLocks noChangeAspect="1"/>
              </p:cNvPicPr>
              <p:nvPr/>
            </p:nvPicPr>
            <p:blipFill>
              <a:blip r:embed="rId6"/>
              <a:stretch>
                <a:fillRect/>
              </a:stretch>
            </p:blipFill>
            <p:spPr>
              <a:xfrm>
                <a:off x="262469" y="1002579"/>
                <a:ext cx="1480607" cy="1249547"/>
              </a:xfrm>
              <a:prstGeom prst="rect">
                <a:avLst/>
              </a:prstGeom>
            </p:spPr>
          </p:pic>
          <p:sp>
            <p:nvSpPr>
              <p:cNvPr id="11" name="TextBox 10"/>
              <p:cNvSpPr txBox="1"/>
              <p:nvPr/>
            </p:nvSpPr>
            <p:spPr>
              <a:xfrm>
                <a:off x="4123270" y="1210729"/>
                <a:ext cx="214437" cy="428873"/>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1663703" y="1137621"/>
                <a:ext cx="1452549" cy="960966"/>
              </a:xfrm>
              <a:prstGeom prst="rect">
                <a:avLst/>
              </a:prstGeom>
            </p:spPr>
          </p:pic>
          <p:pic>
            <p:nvPicPr>
              <p:cNvPr id="13" name="Picture 12"/>
              <p:cNvPicPr>
                <a:picLocks noChangeAspect="1"/>
              </p:cNvPicPr>
              <p:nvPr/>
            </p:nvPicPr>
            <p:blipFill>
              <a:blip r:embed="rId8"/>
              <a:stretch>
                <a:fillRect/>
              </a:stretch>
            </p:blipFill>
            <p:spPr>
              <a:xfrm>
                <a:off x="1645215" y="1994423"/>
                <a:ext cx="1553589" cy="1176867"/>
              </a:xfrm>
              <a:prstGeom prst="rect">
                <a:avLst/>
              </a:prstGeom>
            </p:spPr>
          </p:pic>
          <p:pic>
            <p:nvPicPr>
              <p:cNvPr id="15" name="Picture 14"/>
              <p:cNvPicPr>
                <a:picLocks noChangeAspect="1"/>
              </p:cNvPicPr>
              <p:nvPr/>
            </p:nvPicPr>
            <p:blipFill>
              <a:blip r:embed="rId9"/>
              <a:stretch>
                <a:fillRect/>
              </a:stretch>
            </p:blipFill>
            <p:spPr>
              <a:xfrm>
                <a:off x="321736" y="2175922"/>
                <a:ext cx="1333499" cy="907521"/>
              </a:xfrm>
              <a:prstGeom prst="rect">
                <a:avLst/>
              </a:prstGeom>
            </p:spPr>
          </p:pic>
          <p:pic>
            <p:nvPicPr>
              <p:cNvPr id="18" name="Picture 17"/>
              <p:cNvPicPr>
                <a:picLocks noChangeAspect="1"/>
              </p:cNvPicPr>
              <p:nvPr/>
            </p:nvPicPr>
            <p:blipFill>
              <a:blip r:embed="rId10"/>
              <a:stretch>
                <a:fillRect/>
              </a:stretch>
            </p:blipFill>
            <p:spPr>
              <a:xfrm>
                <a:off x="3090850" y="93125"/>
                <a:ext cx="1452547" cy="949088"/>
              </a:xfrm>
              <a:prstGeom prst="rect">
                <a:avLst/>
              </a:prstGeom>
            </p:spPr>
          </p:pic>
          <p:pic>
            <p:nvPicPr>
              <p:cNvPr id="19" name="Picture 18"/>
              <p:cNvPicPr>
                <a:picLocks noChangeAspect="1"/>
              </p:cNvPicPr>
              <p:nvPr/>
            </p:nvPicPr>
            <p:blipFill>
              <a:blip r:embed="rId11"/>
              <a:stretch>
                <a:fillRect/>
              </a:stretch>
            </p:blipFill>
            <p:spPr>
              <a:xfrm>
                <a:off x="3040047" y="917811"/>
                <a:ext cx="1633555" cy="1237442"/>
              </a:xfrm>
              <a:prstGeom prst="rect">
                <a:avLst/>
              </a:prstGeom>
            </p:spPr>
          </p:pic>
          <p:pic>
            <p:nvPicPr>
              <p:cNvPr id="23" name="Picture 22"/>
              <p:cNvPicPr>
                <a:picLocks noChangeAspect="1"/>
              </p:cNvPicPr>
              <p:nvPr/>
            </p:nvPicPr>
            <p:blipFill>
              <a:blip r:embed="rId12"/>
              <a:stretch>
                <a:fillRect/>
              </a:stretch>
            </p:blipFill>
            <p:spPr>
              <a:xfrm>
                <a:off x="4538137" y="29629"/>
                <a:ext cx="1481667" cy="1125354"/>
              </a:xfrm>
              <a:prstGeom prst="rect">
                <a:avLst/>
              </a:prstGeom>
            </p:spPr>
          </p:pic>
          <p:pic>
            <p:nvPicPr>
              <p:cNvPr id="24" name="Picture 23"/>
              <p:cNvPicPr>
                <a:picLocks noChangeAspect="1"/>
              </p:cNvPicPr>
              <p:nvPr/>
            </p:nvPicPr>
            <p:blipFill>
              <a:blip r:embed="rId13"/>
              <a:stretch>
                <a:fillRect/>
              </a:stretch>
            </p:blipFill>
            <p:spPr>
              <a:xfrm>
                <a:off x="4596317" y="1193667"/>
                <a:ext cx="1372687" cy="919294"/>
              </a:xfrm>
              <a:prstGeom prst="rect">
                <a:avLst/>
              </a:prstGeom>
            </p:spPr>
          </p:pic>
          <p:pic>
            <p:nvPicPr>
              <p:cNvPr id="32" name="Picture 31"/>
              <p:cNvPicPr>
                <a:picLocks noChangeAspect="1"/>
              </p:cNvPicPr>
              <p:nvPr/>
            </p:nvPicPr>
            <p:blipFill>
              <a:blip r:embed="rId14"/>
              <a:stretch>
                <a:fillRect/>
              </a:stretch>
            </p:blipFill>
            <p:spPr>
              <a:xfrm>
                <a:off x="4582473" y="2102879"/>
                <a:ext cx="1444537" cy="1046719"/>
              </a:xfrm>
              <a:prstGeom prst="rect">
                <a:avLst/>
              </a:prstGeom>
            </p:spPr>
          </p:pic>
          <p:pic>
            <p:nvPicPr>
              <p:cNvPr id="36" name="Picture 35"/>
              <p:cNvPicPr>
                <a:picLocks noChangeAspect="1"/>
              </p:cNvPicPr>
              <p:nvPr/>
            </p:nvPicPr>
            <p:blipFill>
              <a:blip r:embed="rId15"/>
              <a:stretch>
                <a:fillRect/>
              </a:stretch>
            </p:blipFill>
            <p:spPr>
              <a:xfrm>
                <a:off x="5950469" y="93125"/>
                <a:ext cx="1413419" cy="1001583"/>
              </a:xfrm>
              <a:prstGeom prst="rect">
                <a:avLst/>
              </a:prstGeom>
            </p:spPr>
          </p:pic>
          <p:pic>
            <p:nvPicPr>
              <p:cNvPr id="38" name="Picture 37"/>
              <p:cNvPicPr>
                <a:picLocks noChangeAspect="1"/>
              </p:cNvPicPr>
              <p:nvPr/>
            </p:nvPicPr>
            <p:blipFill>
              <a:blip r:embed="rId16"/>
              <a:stretch>
                <a:fillRect/>
              </a:stretch>
            </p:blipFill>
            <p:spPr>
              <a:xfrm>
                <a:off x="5908135" y="1001934"/>
                <a:ext cx="1559471" cy="1181323"/>
              </a:xfrm>
              <a:prstGeom prst="rect">
                <a:avLst/>
              </a:prstGeom>
            </p:spPr>
          </p:pic>
          <p:pic>
            <p:nvPicPr>
              <p:cNvPr id="42" name="Picture 41"/>
              <p:cNvPicPr>
                <a:picLocks noChangeAspect="1"/>
              </p:cNvPicPr>
              <p:nvPr/>
            </p:nvPicPr>
            <p:blipFill>
              <a:blip r:embed="rId17"/>
              <a:stretch>
                <a:fillRect/>
              </a:stretch>
            </p:blipFill>
            <p:spPr>
              <a:xfrm>
                <a:off x="7363888" y="49188"/>
                <a:ext cx="1540566" cy="1170007"/>
              </a:xfrm>
              <a:prstGeom prst="rect">
                <a:avLst/>
              </a:prstGeom>
            </p:spPr>
          </p:pic>
          <p:pic>
            <p:nvPicPr>
              <p:cNvPr id="44" name="Picture 43"/>
              <p:cNvPicPr>
                <a:picLocks noChangeAspect="1"/>
              </p:cNvPicPr>
              <p:nvPr/>
            </p:nvPicPr>
            <p:blipFill>
              <a:blip r:embed="rId18"/>
              <a:stretch>
                <a:fillRect/>
              </a:stretch>
            </p:blipFill>
            <p:spPr>
              <a:xfrm>
                <a:off x="7450671" y="1180384"/>
                <a:ext cx="1349987" cy="940512"/>
              </a:xfrm>
              <a:prstGeom prst="rect">
                <a:avLst/>
              </a:prstGeom>
            </p:spPr>
          </p:pic>
          <p:pic>
            <p:nvPicPr>
              <p:cNvPr id="45" name="Picture 44"/>
              <p:cNvPicPr>
                <a:picLocks noChangeAspect="1"/>
              </p:cNvPicPr>
              <p:nvPr/>
            </p:nvPicPr>
            <p:blipFill>
              <a:blip r:embed="rId7"/>
              <a:stretch>
                <a:fillRect/>
              </a:stretch>
            </p:blipFill>
            <p:spPr>
              <a:xfrm>
                <a:off x="5998122" y="2163231"/>
                <a:ext cx="1452549" cy="960966"/>
              </a:xfrm>
              <a:prstGeom prst="rect">
                <a:avLst/>
              </a:prstGeom>
            </p:spPr>
          </p:pic>
          <p:pic>
            <p:nvPicPr>
              <p:cNvPr id="46" name="Picture 45"/>
              <p:cNvPicPr>
                <a:picLocks noChangeAspect="1"/>
              </p:cNvPicPr>
              <p:nvPr/>
            </p:nvPicPr>
            <p:blipFill>
              <a:blip r:embed="rId19"/>
              <a:stretch>
                <a:fillRect/>
              </a:stretch>
            </p:blipFill>
            <p:spPr>
              <a:xfrm>
                <a:off x="7395896" y="2132030"/>
                <a:ext cx="1491624" cy="983700"/>
              </a:xfrm>
              <a:prstGeom prst="rect">
                <a:avLst/>
              </a:prstGeom>
            </p:spPr>
          </p:pic>
          <p:pic>
            <p:nvPicPr>
              <p:cNvPr id="37" name="Picture 36"/>
              <p:cNvPicPr>
                <a:picLocks noChangeAspect="1"/>
              </p:cNvPicPr>
              <p:nvPr/>
            </p:nvPicPr>
            <p:blipFill>
              <a:blip r:embed="rId20"/>
              <a:stretch>
                <a:fillRect/>
              </a:stretch>
            </p:blipFill>
            <p:spPr>
              <a:xfrm>
                <a:off x="3040048" y="1964303"/>
                <a:ext cx="1633554" cy="1240715"/>
              </a:xfrm>
              <a:prstGeom prst="rect">
                <a:avLst/>
              </a:prstGeom>
            </p:spPr>
          </p:pic>
        </p:grpSp>
        <p:pic>
          <p:nvPicPr>
            <p:cNvPr id="52" name="Picture 51"/>
            <p:cNvPicPr>
              <a:picLocks noChangeAspect="1"/>
            </p:cNvPicPr>
            <p:nvPr/>
          </p:nvPicPr>
          <p:blipFill>
            <a:blip r:embed="rId18"/>
            <a:stretch>
              <a:fillRect/>
            </a:stretch>
          </p:blipFill>
          <p:spPr>
            <a:xfrm>
              <a:off x="7653661" y="58909"/>
              <a:ext cx="1157791" cy="806612"/>
            </a:xfrm>
            <a:prstGeom prst="rect">
              <a:avLst/>
            </a:prstGeom>
          </p:spPr>
        </p:pic>
        <p:pic>
          <p:nvPicPr>
            <p:cNvPr id="54" name="Picture 53"/>
            <p:cNvPicPr>
              <a:picLocks noChangeAspect="1"/>
            </p:cNvPicPr>
            <p:nvPr/>
          </p:nvPicPr>
          <p:blipFill>
            <a:blip r:embed="rId21"/>
            <a:stretch>
              <a:fillRect/>
            </a:stretch>
          </p:blipFill>
          <p:spPr>
            <a:xfrm>
              <a:off x="7606610" y="782578"/>
              <a:ext cx="1255571" cy="1052169"/>
            </a:xfrm>
            <a:prstGeom prst="rect">
              <a:avLst/>
            </a:prstGeom>
          </p:spPr>
        </p:pic>
        <p:pic>
          <p:nvPicPr>
            <p:cNvPr id="55" name="Picture 54"/>
            <p:cNvPicPr>
              <a:picLocks noChangeAspect="1"/>
            </p:cNvPicPr>
            <p:nvPr/>
          </p:nvPicPr>
          <p:blipFill>
            <a:blip r:embed="rId12"/>
            <a:stretch>
              <a:fillRect/>
            </a:stretch>
          </p:blipFill>
          <p:spPr>
            <a:xfrm>
              <a:off x="7581209" y="1714613"/>
              <a:ext cx="1342372" cy="1019557"/>
            </a:xfrm>
            <a:prstGeom prst="rect">
              <a:avLst/>
            </a:prstGeom>
          </p:spPr>
        </p:pic>
      </p:grpSp>
      <p:pic>
        <p:nvPicPr>
          <p:cNvPr id="4" name="Picture 3" descr="Screenshot 2014-10-29 17.30.2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099" y="-117702"/>
            <a:ext cx="9429120" cy="5503828"/>
          </a:xfrm>
          <a:prstGeom prst="rect">
            <a:avLst/>
          </a:prstGeom>
        </p:spPr>
      </p:pic>
    </p:spTree>
    <p:extLst>
      <p:ext uri="{BB962C8B-B14F-4D97-AF65-F5344CB8AC3E}">
        <p14:creationId xmlns:p14="http://schemas.microsoft.com/office/powerpoint/2010/main" val="2281894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761001"/>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5113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69" y="4551526"/>
            <a:ext cx="990600" cy="228906"/>
          </a:xfrm>
          <a:prstGeom prst="rect">
            <a:avLst/>
          </a:prstGeom>
        </p:spPr>
      </p:pic>
      <p:pic>
        <p:nvPicPr>
          <p:cNvPr id="12" name="Picture 11" descr="drak blue bg.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508804" y="-114300"/>
            <a:ext cx="10286275" cy="5422900"/>
          </a:xfrm>
          <a:prstGeom prst="rect">
            <a:avLst/>
          </a:prstGeom>
        </p:spPr>
      </p:pic>
      <p:pic>
        <p:nvPicPr>
          <p:cNvPr id="15" name="Picture 14"/>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50272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gn="l"/>
            <a:r>
              <a:rPr lang="en-US" sz="2800" b="1" dirty="0">
                <a:solidFill>
                  <a:schemeClr val="accent2"/>
                </a:solidFill>
                <a:latin typeface="Segoe UI" panose="020B0502040204020203" pitchFamily="34" charset="0"/>
                <a:cs typeface="Segoe UI" panose="020B0502040204020203" pitchFamily="34" charset="0"/>
              </a:rPr>
              <a:t>DIVERSIFICACIÓN </a:t>
            </a:r>
            <a:r>
              <a:rPr lang="en-US" sz="2800" b="1" dirty="0">
                <a:latin typeface="Segoe UI" panose="020B0502040204020203" pitchFamily="34" charset="0"/>
                <a:cs typeface="Segoe UI" panose="020B0502040204020203" pitchFamily="34" charset="0"/>
              </a:rPr>
              <a:t>EN IOS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795" y="899042"/>
            <a:ext cx="1492458" cy="140727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796" y="2469918"/>
            <a:ext cx="3262951" cy="148155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9141" y="975358"/>
            <a:ext cx="644100" cy="130967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448" y="949493"/>
            <a:ext cx="652919" cy="132835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6429429" y="1546198"/>
            <a:ext cx="1495667" cy="82901"/>
          </a:xfrm>
          <a:prstGeom prst="rect">
            <a:avLst/>
          </a:prstGeom>
        </p:spPr>
      </p:pic>
      <p:sp>
        <p:nvSpPr>
          <p:cNvPr id="30" name="Rectangle 29"/>
          <p:cNvSpPr/>
          <p:nvPr/>
        </p:nvSpPr>
        <p:spPr>
          <a:xfrm>
            <a:off x="5740835" y="1290153"/>
            <a:ext cx="965130"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3D Touch </a:t>
            </a:r>
          </a:p>
        </p:txBody>
      </p:sp>
      <p:sp>
        <p:nvSpPr>
          <p:cNvPr id="31" name="Rectangle 30"/>
          <p:cNvSpPr/>
          <p:nvPr/>
        </p:nvSpPr>
        <p:spPr>
          <a:xfrm>
            <a:off x="5740836" y="1576663"/>
            <a:ext cx="895415" cy="279500"/>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iPhone 6s</a:t>
            </a:r>
          </a:p>
        </p:txBody>
      </p:sp>
      <p:sp>
        <p:nvSpPr>
          <p:cNvPr id="35" name="Rectangle 34"/>
          <p:cNvSpPr/>
          <p:nvPr/>
        </p:nvSpPr>
        <p:spPr>
          <a:xfrm>
            <a:off x="7475839" y="1208711"/>
            <a:ext cx="1126466"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Apple pencil</a:t>
            </a:r>
          </a:p>
        </p:txBody>
      </p:sp>
      <p:sp>
        <p:nvSpPr>
          <p:cNvPr id="36" name="Rectangle 35"/>
          <p:cNvSpPr/>
          <p:nvPr/>
        </p:nvSpPr>
        <p:spPr>
          <a:xfrm>
            <a:off x="7474464" y="1422791"/>
            <a:ext cx="1261194" cy="279500"/>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iPad Pro</a:t>
            </a: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3858" y="2482785"/>
            <a:ext cx="1602028" cy="1091492"/>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3447" y="2482785"/>
            <a:ext cx="1602028" cy="1091492"/>
          </a:xfrm>
          <a:prstGeom prst="rect">
            <a:avLst/>
          </a:prstGeom>
        </p:spPr>
      </p:pic>
      <p:sp>
        <p:nvSpPr>
          <p:cNvPr id="37" name="Rectangle 36"/>
          <p:cNvSpPr/>
          <p:nvPr/>
        </p:nvSpPr>
        <p:spPr>
          <a:xfrm>
            <a:off x="6273252" y="3627548"/>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Multi Tasking</a:t>
            </a:r>
          </a:p>
        </p:txBody>
      </p:sp>
      <p:sp>
        <p:nvSpPr>
          <p:cNvPr id="38" name="Rectangle 37"/>
          <p:cNvSpPr/>
          <p:nvPr/>
        </p:nvSpPr>
        <p:spPr>
          <a:xfrm>
            <a:off x="6150835" y="3848183"/>
            <a:ext cx="1792197" cy="295466"/>
          </a:xfrm>
          <a:prstGeom prst="rect">
            <a:avLst/>
          </a:prstGeom>
        </p:spPr>
        <p:txBody>
          <a:bodyPr wrap="square">
            <a:spAutoFit/>
          </a:bodyPr>
          <a:lstStyle/>
          <a:p>
            <a:pPr defTabSz="825479" latinLnBrk="1" hangingPunct="0">
              <a:lnSpc>
                <a:spcPct val="110000"/>
              </a:lnSpc>
            </a:pPr>
            <a:r>
              <a:rPr lang="en-US" sz="1200" i="1" dirty="0">
                <a:solidFill>
                  <a:srgbClr val="27A5BE"/>
                </a:solidFill>
                <a:latin typeface="Segoe UI" charset="0"/>
                <a:ea typeface="Segoe UI" charset="0"/>
                <a:cs typeface="Segoe UI" charset="0"/>
              </a:rPr>
              <a:t>Solo </a:t>
            </a:r>
            <a:r>
              <a:rPr lang="en-US" sz="1200" i="1" dirty="0" err="1">
                <a:solidFill>
                  <a:srgbClr val="27A5BE"/>
                </a:solidFill>
                <a:latin typeface="Segoe UI" charset="0"/>
                <a:ea typeface="Segoe UI" charset="0"/>
                <a:cs typeface="Segoe UI" charset="0"/>
              </a:rPr>
              <a:t>en</a:t>
            </a:r>
            <a:r>
              <a:rPr lang="en-US" sz="1200" i="1" dirty="0">
                <a:solidFill>
                  <a:srgbClr val="27A5BE"/>
                </a:solidFill>
                <a:latin typeface="Segoe UI" charset="0"/>
                <a:ea typeface="Segoe UI" charset="0"/>
                <a:cs typeface="Segoe UI" charset="0"/>
              </a:rPr>
              <a:t> </a:t>
            </a:r>
            <a:r>
              <a:rPr lang="en-US" sz="1200" i="1" dirty="0" err="1">
                <a:solidFill>
                  <a:srgbClr val="27A5BE"/>
                </a:solidFill>
                <a:latin typeface="Segoe UI" charset="0"/>
                <a:ea typeface="Segoe UI" charset="0"/>
                <a:cs typeface="Segoe UI" charset="0"/>
              </a:rPr>
              <a:t>algunos</a:t>
            </a:r>
            <a:r>
              <a:rPr lang="en-US" sz="1200" i="1" dirty="0">
                <a:solidFill>
                  <a:srgbClr val="27A5BE"/>
                </a:solidFill>
                <a:latin typeface="Segoe UI" charset="0"/>
                <a:ea typeface="Segoe UI" charset="0"/>
                <a:cs typeface="Segoe UI" charset="0"/>
              </a:rPr>
              <a:t> iPads</a:t>
            </a:r>
          </a:p>
        </p:txBody>
      </p:sp>
      <p:sp>
        <p:nvSpPr>
          <p:cNvPr id="39" name="Rectangle 38"/>
          <p:cNvSpPr/>
          <p:nvPr/>
        </p:nvSpPr>
        <p:spPr>
          <a:xfrm>
            <a:off x="2870093" y="3062961"/>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iPads</a:t>
            </a:r>
          </a:p>
        </p:txBody>
      </p:sp>
      <p:sp>
        <p:nvSpPr>
          <p:cNvPr id="40" name="Rectangle 39"/>
          <p:cNvSpPr/>
          <p:nvPr/>
        </p:nvSpPr>
        <p:spPr>
          <a:xfrm>
            <a:off x="3037089" y="1358538"/>
            <a:ext cx="1201213" cy="498598"/>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iPod </a:t>
            </a:r>
            <a:br>
              <a:rPr lang="en-US" sz="1200" dirty="0">
                <a:solidFill>
                  <a:srgbClr val="27A5BE"/>
                </a:solidFill>
                <a:latin typeface="Segoe UI" charset="0"/>
                <a:ea typeface="Segoe UI" charset="0"/>
                <a:cs typeface="Segoe UI" charset="0"/>
              </a:rPr>
            </a:br>
            <a:r>
              <a:rPr lang="en-US" sz="1200" dirty="0">
                <a:solidFill>
                  <a:srgbClr val="27A5BE"/>
                </a:solidFill>
                <a:latin typeface="Segoe UI" charset="0"/>
                <a:ea typeface="Segoe UI" charset="0"/>
                <a:cs typeface="Segoe UI" charset="0"/>
              </a:rPr>
              <a:t>touch</a:t>
            </a:r>
          </a:p>
        </p:txBody>
      </p:sp>
      <p:sp>
        <p:nvSpPr>
          <p:cNvPr id="41" name="Rectangle 40"/>
          <p:cNvSpPr/>
          <p:nvPr/>
        </p:nvSpPr>
        <p:spPr>
          <a:xfrm>
            <a:off x="1170147" y="1437886"/>
            <a:ext cx="1201213" cy="295466"/>
          </a:xfrm>
          <a:prstGeom prst="rect">
            <a:avLst/>
          </a:prstGeom>
        </p:spPr>
        <p:txBody>
          <a:bodyPr wrap="square">
            <a:spAutoFit/>
          </a:bodyPr>
          <a:lstStyle/>
          <a:p>
            <a:pPr defTabSz="825479" latinLnBrk="1" hangingPunct="0">
              <a:lnSpc>
                <a:spcPct val="110000"/>
              </a:lnSpc>
            </a:pPr>
            <a:r>
              <a:rPr lang="en-US" sz="1200" dirty="0">
                <a:solidFill>
                  <a:srgbClr val="27A5BE"/>
                </a:solidFill>
                <a:latin typeface="Segoe UI" charset="0"/>
                <a:ea typeface="Segoe UI" charset="0"/>
                <a:cs typeface="Segoe UI" charset="0"/>
              </a:rPr>
              <a:t>iPhones</a:t>
            </a:r>
          </a:p>
        </p:txBody>
      </p:sp>
      <p:sp>
        <p:nvSpPr>
          <p:cNvPr id="42" name="Rectangle 41"/>
          <p:cNvSpPr/>
          <p:nvPr/>
        </p:nvSpPr>
        <p:spPr>
          <a:xfrm>
            <a:off x="901252" y="4217135"/>
            <a:ext cx="2449579" cy="397032"/>
          </a:xfrm>
          <a:prstGeom prst="rect">
            <a:avLst/>
          </a:prstGeom>
        </p:spPr>
        <p:txBody>
          <a:bodyPr wrap="square">
            <a:spAutoFit/>
          </a:bodyPr>
          <a:lstStyle/>
          <a:p>
            <a:pPr algn="ctr" defTabSz="825479" latinLnBrk="1" hangingPunct="0">
              <a:lnSpc>
                <a:spcPct val="110000"/>
              </a:lnSpc>
            </a:pPr>
            <a:r>
              <a:rPr lang="en-US" b="1" dirty="0" err="1">
                <a:solidFill>
                  <a:srgbClr val="27A5BE"/>
                </a:solidFill>
                <a:latin typeface="Segoe UI Semibold" charset="0"/>
                <a:ea typeface="Segoe UI Semibold" charset="0"/>
                <a:cs typeface="Segoe UI Semibold" charset="0"/>
              </a:rPr>
              <a:t>Factores</a:t>
            </a:r>
            <a:r>
              <a:rPr lang="en-US" b="1" dirty="0">
                <a:solidFill>
                  <a:srgbClr val="27A5BE"/>
                </a:solidFill>
                <a:latin typeface="Segoe UI Semibold" charset="0"/>
                <a:ea typeface="Segoe UI Semibold" charset="0"/>
                <a:cs typeface="Segoe UI Semibold" charset="0"/>
              </a:rPr>
              <a:t> de forma</a:t>
            </a:r>
          </a:p>
        </p:txBody>
      </p:sp>
      <p:sp>
        <p:nvSpPr>
          <p:cNvPr id="47" name="Rectangle 46"/>
          <p:cNvSpPr/>
          <p:nvPr/>
        </p:nvSpPr>
        <p:spPr>
          <a:xfrm>
            <a:off x="5560675" y="4217135"/>
            <a:ext cx="2544386" cy="397032"/>
          </a:xfrm>
          <a:prstGeom prst="rect">
            <a:avLst/>
          </a:prstGeom>
        </p:spPr>
        <p:txBody>
          <a:bodyPr wrap="square">
            <a:spAutoFit/>
          </a:bodyPr>
          <a:lstStyle/>
          <a:p>
            <a:pPr algn="ctr" defTabSz="825479" latinLnBrk="1" hangingPunct="0">
              <a:lnSpc>
                <a:spcPct val="110000"/>
              </a:lnSpc>
            </a:pPr>
            <a:r>
              <a:rPr lang="en-US" b="1" dirty="0" err="1">
                <a:solidFill>
                  <a:srgbClr val="27A5BE"/>
                </a:solidFill>
                <a:latin typeface="Segoe UI Semibold" charset="0"/>
                <a:ea typeface="Segoe UI Semibold" charset="0"/>
                <a:cs typeface="Segoe UI Semibold" charset="0"/>
              </a:rPr>
              <a:t>Características</a:t>
            </a:r>
            <a:r>
              <a:rPr lang="en-US" b="1" dirty="0">
                <a:solidFill>
                  <a:srgbClr val="27A5BE"/>
                </a:solidFill>
                <a:latin typeface="Segoe UI Semibold" charset="0"/>
                <a:ea typeface="Segoe UI Semibold" charset="0"/>
                <a:cs typeface="Segoe UI Semibold" charset="0"/>
              </a:rPr>
              <a:t> iOS 9</a:t>
            </a:r>
          </a:p>
        </p:txBody>
      </p:sp>
      <p:cxnSp>
        <p:nvCxnSpPr>
          <p:cNvPr id="7" name="Straight Connector 6"/>
          <p:cNvCxnSpPr/>
          <p:nvPr/>
        </p:nvCxnSpPr>
        <p:spPr>
          <a:xfrm>
            <a:off x="375795" y="4218213"/>
            <a:ext cx="3257446"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02688" y="4218213"/>
            <a:ext cx="3257446"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4925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238944"/>
            <a:ext cx="8229600" cy="395264"/>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Helvetica Light"/>
                <a:ea typeface="+mj-ea"/>
                <a:cs typeface="Helvetica Light"/>
              </a:defRPr>
            </a:lvl1pPr>
          </a:lstStyle>
          <a:p>
            <a:pPr algn="l"/>
            <a:r>
              <a:rPr lang="en-US" sz="2800" dirty="0">
                <a:solidFill>
                  <a:srgbClr val="000000"/>
                </a:solidFill>
                <a:latin typeface="Arial"/>
                <a:cs typeface="Arial"/>
              </a:rPr>
              <a:t>Mercado </a:t>
            </a:r>
            <a:r>
              <a:rPr lang="en-US" sz="2800" dirty="0" err="1">
                <a:solidFill>
                  <a:srgbClr val="000000"/>
                </a:solidFill>
                <a:latin typeface="Arial"/>
                <a:cs typeface="Arial"/>
              </a:rPr>
              <a:t>dispositivos</a:t>
            </a:r>
            <a:r>
              <a:rPr lang="en-US" sz="2800" dirty="0">
                <a:solidFill>
                  <a:srgbClr val="000000"/>
                </a:solidFill>
                <a:latin typeface="Arial"/>
                <a:cs typeface="Arial"/>
              </a:rPr>
              <a:t> USA</a:t>
            </a:r>
          </a:p>
        </p:txBody>
      </p:sp>
      <p:sp>
        <p:nvSpPr>
          <p:cNvPr id="3" name="Content Placeholder 2"/>
          <p:cNvSpPr txBox="1">
            <a:spLocks/>
          </p:cNvSpPr>
          <p:nvPr/>
        </p:nvSpPr>
        <p:spPr>
          <a:xfrm>
            <a:off x="381000" y="882651"/>
            <a:ext cx="50292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err="1">
                <a:solidFill>
                  <a:srgbClr val="000000"/>
                </a:solidFill>
                <a:latin typeface="Arial"/>
                <a:cs typeface="Arial"/>
              </a:rPr>
              <a:t>Deberíamos</a:t>
            </a:r>
            <a:r>
              <a:rPr lang="en-US" sz="1800" dirty="0">
                <a:solidFill>
                  <a:srgbClr val="000000"/>
                </a:solidFill>
                <a:latin typeface="Arial"/>
                <a:cs typeface="Arial"/>
              </a:rPr>
              <a:t> </a:t>
            </a:r>
            <a:r>
              <a:rPr lang="en-US" sz="1800" dirty="0" err="1">
                <a:solidFill>
                  <a:srgbClr val="000000"/>
                </a:solidFill>
                <a:latin typeface="Arial"/>
                <a:cs typeface="Arial"/>
              </a:rPr>
              <a:t>tener</a:t>
            </a:r>
            <a:r>
              <a:rPr lang="en-US" sz="1800" dirty="0">
                <a:solidFill>
                  <a:srgbClr val="000000"/>
                </a:solidFill>
                <a:latin typeface="Arial"/>
                <a:cs typeface="Arial"/>
              </a:rPr>
              <a:t> </a:t>
            </a:r>
            <a:r>
              <a:rPr lang="en-US" sz="1800" b="1" dirty="0">
                <a:solidFill>
                  <a:srgbClr val="000000"/>
                </a:solidFill>
                <a:latin typeface="Arial"/>
                <a:cs typeface="Arial"/>
              </a:rPr>
              <a:t>134</a:t>
            </a:r>
            <a:r>
              <a:rPr lang="en-US" sz="1800" dirty="0">
                <a:solidFill>
                  <a:srgbClr val="000000"/>
                </a:solidFill>
                <a:latin typeface="Arial"/>
                <a:cs typeface="Arial"/>
              </a:rPr>
              <a:t> </a:t>
            </a:r>
            <a:r>
              <a:rPr lang="en-US" sz="1800" dirty="0" err="1">
                <a:solidFill>
                  <a:srgbClr val="000000"/>
                </a:solidFill>
                <a:latin typeface="Arial"/>
                <a:cs typeface="Arial"/>
              </a:rPr>
              <a:t>dispositivos</a:t>
            </a:r>
            <a:r>
              <a:rPr lang="en-US" sz="1800" dirty="0">
                <a:solidFill>
                  <a:srgbClr val="000000"/>
                </a:solidFill>
                <a:latin typeface="Arial"/>
                <a:cs typeface="Arial"/>
              </a:rPr>
              <a:t> para </a:t>
            </a:r>
            <a:r>
              <a:rPr lang="en-US" sz="1800" dirty="0" err="1">
                <a:solidFill>
                  <a:srgbClr val="000000"/>
                </a:solidFill>
                <a:latin typeface="Arial"/>
                <a:cs typeface="Arial"/>
              </a:rPr>
              <a:t>cubrir</a:t>
            </a:r>
            <a:r>
              <a:rPr lang="en-US" sz="1800" dirty="0">
                <a:solidFill>
                  <a:srgbClr val="000000"/>
                </a:solidFill>
                <a:latin typeface="Arial"/>
                <a:cs typeface="Arial"/>
              </a:rPr>
              <a:t> al </a:t>
            </a:r>
            <a:r>
              <a:rPr lang="en-US" sz="1800" dirty="0" err="1">
                <a:solidFill>
                  <a:srgbClr val="000000"/>
                </a:solidFill>
                <a:latin typeface="Arial"/>
                <a:cs typeface="Arial"/>
              </a:rPr>
              <a:t>menos</a:t>
            </a:r>
            <a:r>
              <a:rPr lang="en-US" sz="1800" dirty="0">
                <a:solidFill>
                  <a:srgbClr val="000000"/>
                </a:solidFill>
                <a:latin typeface="Arial"/>
                <a:cs typeface="Arial"/>
              </a:rPr>
              <a:t> el </a:t>
            </a:r>
            <a:r>
              <a:rPr lang="en-US" sz="1800" b="1" dirty="0">
                <a:solidFill>
                  <a:srgbClr val="000000"/>
                </a:solidFill>
                <a:latin typeface="Arial"/>
                <a:cs typeface="Arial"/>
              </a:rPr>
              <a:t>75%</a:t>
            </a:r>
            <a:r>
              <a:rPr lang="en-US" sz="1800" dirty="0">
                <a:solidFill>
                  <a:srgbClr val="000000"/>
                </a:solidFill>
                <a:latin typeface="Arial"/>
                <a:cs typeface="Arial"/>
              </a:rPr>
              <a:t> del Mercado de USA</a:t>
            </a:r>
          </a:p>
        </p:txBody>
      </p:sp>
      <p:sp>
        <p:nvSpPr>
          <p:cNvPr id="4" name="Content Placeholder 2"/>
          <p:cNvSpPr txBox="1">
            <a:spLocks/>
          </p:cNvSpPr>
          <p:nvPr/>
        </p:nvSpPr>
        <p:spPr>
          <a:xfrm>
            <a:off x="5918200" y="1913506"/>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000000"/>
              </a:solidFill>
              <a:latin typeface="Arial"/>
              <a:cs typeface="Arial"/>
            </a:endParaRPr>
          </a:p>
        </p:txBody>
      </p:sp>
      <p:sp>
        <p:nvSpPr>
          <p:cNvPr id="5" name="Content Placeholder 2"/>
          <p:cNvSpPr txBox="1">
            <a:spLocks/>
          </p:cNvSpPr>
          <p:nvPr/>
        </p:nvSpPr>
        <p:spPr>
          <a:xfrm>
            <a:off x="2478515"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25%</a:t>
            </a:r>
          </a:p>
        </p:txBody>
      </p:sp>
      <p:sp>
        <p:nvSpPr>
          <p:cNvPr id="6" name="Content Placeholder 2"/>
          <p:cNvSpPr txBox="1">
            <a:spLocks/>
          </p:cNvSpPr>
          <p:nvPr/>
        </p:nvSpPr>
        <p:spPr>
          <a:xfrm>
            <a:off x="424046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50%</a:t>
            </a:r>
          </a:p>
        </p:txBody>
      </p:sp>
      <p:sp>
        <p:nvSpPr>
          <p:cNvPr id="7" name="Content Placeholder 2"/>
          <p:cNvSpPr txBox="1">
            <a:spLocks/>
          </p:cNvSpPr>
          <p:nvPr/>
        </p:nvSpPr>
        <p:spPr>
          <a:xfrm>
            <a:off x="604097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75%</a:t>
            </a:r>
          </a:p>
        </p:txBody>
      </p:sp>
      <p:sp>
        <p:nvSpPr>
          <p:cNvPr id="8" name="Content Placeholder 2"/>
          <p:cNvSpPr txBox="1">
            <a:spLocks/>
          </p:cNvSpPr>
          <p:nvPr/>
        </p:nvSpPr>
        <p:spPr>
          <a:xfrm>
            <a:off x="7848942"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90%</a:t>
            </a:r>
          </a:p>
        </p:txBody>
      </p:sp>
      <p:sp>
        <p:nvSpPr>
          <p:cNvPr id="9" name="Content Placeholder 2"/>
          <p:cNvSpPr txBox="1">
            <a:spLocks/>
          </p:cNvSpPr>
          <p:nvPr/>
        </p:nvSpPr>
        <p:spPr>
          <a:xfrm>
            <a:off x="889000" y="4618751"/>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a:solidFill>
                  <a:srgbClr val="000000"/>
                </a:solidFill>
                <a:latin typeface="Arial"/>
                <a:cs typeface="Arial"/>
              </a:rPr>
              <a:t>Market Share</a:t>
            </a:r>
          </a:p>
        </p:txBody>
      </p:sp>
      <p:sp>
        <p:nvSpPr>
          <p:cNvPr id="10" name="Content Placeholder 2"/>
          <p:cNvSpPr txBox="1">
            <a:spLocks/>
          </p:cNvSpPr>
          <p:nvPr/>
        </p:nvSpPr>
        <p:spPr>
          <a:xfrm rot="16200000">
            <a:off x="7604655"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a:solidFill>
                  <a:srgbClr val="000000"/>
                </a:solidFill>
                <a:latin typeface="Arial"/>
                <a:cs typeface="Arial"/>
              </a:rPr>
              <a:t>Number of Devices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1" y="634208"/>
            <a:ext cx="7156448" cy="3984543"/>
          </a:xfrm>
          <a:prstGeom prst="rect">
            <a:avLst/>
          </a:prstGeom>
        </p:spPr>
      </p:pic>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13</a:t>
            </a:r>
          </a:p>
        </p:txBody>
      </p:sp>
      <p:sp>
        <p:nvSpPr>
          <p:cNvPr id="13" name="Content Placeholder 2"/>
          <p:cNvSpPr txBox="1">
            <a:spLocks/>
          </p:cNvSpPr>
          <p:nvPr/>
        </p:nvSpPr>
        <p:spPr>
          <a:xfrm>
            <a:off x="4197350" y="2859093"/>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45</a:t>
            </a:r>
          </a:p>
        </p:txBody>
      </p:sp>
      <p:sp>
        <p:nvSpPr>
          <p:cNvPr id="14" name="Content Placeholder 2"/>
          <p:cNvSpPr txBox="1">
            <a:spLocks/>
          </p:cNvSpPr>
          <p:nvPr/>
        </p:nvSpPr>
        <p:spPr>
          <a:xfrm>
            <a:off x="5905500" y="1964300"/>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134</a:t>
            </a: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288</a:t>
            </a:r>
          </a:p>
        </p:txBody>
      </p:sp>
      <p:sp>
        <p:nvSpPr>
          <p:cNvPr id="16" name="Content Placeholder 2"/>
          <p:cNvSpPr txBox="1">
            <a:spLocks/>
          </p:cNvSpPr>
          <p:nvPr/>
        </p:nvSpPr>
        <p:spPr>
          <a:xfrm>
            <a:off x="657225" y="434181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a:solidFill>
                  <a:srgbClr val="000000"/>
                </a:solidFill>
                <a:latin typeface="Arial"/>
                <a:cs typeface="Arial"/>
              </a:rPr>
              <a:t>0</a:t>
            </a:r>
          </a:p>
        </p:txBody>
      </p:sp>
    </p:spTree>
    <p:extLst>
      <p:ext uri="{BB962C8B-B14F-4D97-AF65-F5344CB8AC3E}">
        <p14:creationId xmlns:p14="http://schemas.microsoft.com/office/powerpoint/2010/main" val="327765794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504871" y="2893160"/>
            <a:ext cx="3670300" cy="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cxnSp>
        <p:nvCxnSpPr>
          <p:cNvPr id="3" name="Straight Arrow Connector 2"/>
          <p:cNvCxnSpPr/>
          <p:nvPr/>
        </p:nvCxnSpPr>
        <p:spPr>
          <a:xfrm>
            <a:off x="2340021" y="1142465"/>
            <a:ext cx="0" cy="350139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4" name="Title 1"/>
          <p:cNvSpPr txBox="1">
            <a:spLocks/>
          </p:cNvSpPr>
          <p:nvPr/>
        </p:nvSpPr>
        <p:spPr>
          <a:xfrm>
            <a:off x="393313" y="3002653"/>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err="1">
                <a:solidFill>
                  <a:srgbClr val="000000"/>
                </a:solidFill>
              </a:rPr>
              <a:t>Ciclos</a:t>
            </a:r>
            <a:r>
              <a:rPr lang="en-US" sz="1400" dirty="0">
                <a:solidFill>
                  <a:srgbClr val="000000"/>
                </a:solidFill>
              </a:rPr>
              <a:t> </a:t>
            </a:r>
            <a:r>
              <a:rPr lang="en-US" sz="1400" dirty="0" err="1">
                <a:solidFill>
                  <a:srgbClr val="000000"/>
                </a:solidFill>
              </a:rPr>
              <a:t>prolongados</a:t>
            </a:r>
            <a:endParaRPr lang="en-US" sz="1400" dirty="0">
              <a:solidFill>
                <a:srgbClr val="000000"/>
              </a:solidFill>
            </a:endParaRPr>
          </a:p>
        </p:txBody>
      </p:sp>
      <p:sp>
        <p:nvSpPr>
          <p:cNvPr id="5" name="Title 1"/>
          <p:cNvSpPr txBox="1">
            <a:spLocks/>
          </p:cNvSpPr>
          <p:nvPr/>
        </p:nvSpPr>
        <p:spPr>
          <a:xfrm>
            <a:off x="4155690" y="2739435"/>
            <a:ext cx="930718" cy="50717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100" dirty="0" err="1">
                <a:solidFill>
                  <a:srgbClr val="000000"/>
                </a:solidFill>
              </a:rPr>
              <a:t>Iteraciones</a:t>
            </a:r>
            <a:r>
              <a:rPr lang="en-US" sz="1100" dirty="0">
                <a:solidFill>
                  <a:srgbClr val="000000"/>
                </a:solidFill>
              </a:rPr>
              <a:t> </a:t>
            </a:r>
            <a:r>
              <a:rPr lang="en-US" sz="1100" dirty="0" err="1">
                <a:solidFill>
                  <a:srgbClr val="000000"/>
                </a:solidFill>
              </a:rPr>
              <a:t>rápidas</a:t>
            </a:r>
            <a:endParaRPr lang="en-US" sz="1100" dirty="0">
              <a:solidFill>
                <a:srgbClr val="000000"/>
              </a:solidFill>
            </a:endParaRPr>
          </a:p>
        </p:txBody>
      </p:sp>
      <p:sp>
        <p:nvSpPr>
          <p:cNvPr id="6" name="Title 1"/>
          <p:cNvSpPr txBox="1">
            <a:spLocks/>
          </p:cNvSpPr>
          <p:nvPr/>
        </p:nvSpPr>
        <p:spPr>
          <a:xfrm>
            <a:off x="1536746" y="762442"/>
            <a:ext cx="2044654" cy="2911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a:solidFill>
                  <a:srgbClr val="000000"/>
                </a:solidFill>
              </a:rPr>
              <a:t>Test </a:t>
            </a:r>
            <a:r>
              <a:rPr lang="en-US" sz="1400" dirty="0" err="1">
                <a:solidFill>
                  <a:srgbClr val="000000"/>
                </a:solidFill>
              </a:rPr>
              <a:t>más</a:t>
            </a:r>
            <a:r>
              <a:rPr lang="en-US" sz="1400" dirty="0">
                <a:solidFill>
                  <a:srgbClr val="000000"/>
                </a:solidFill>
              </a:rPr>
              <a:t> </a:t>
            </a:r>
            <a:r>
              <a:rPr lang="en-US" sz="1400" dirty="0" err="1">
                <a:solidFill>
                  <a:srgbClr val="000000"/>
                </a:solidFill>
              </a:rPr>
              <a:t>complejos</a:t>
            </a:r>
            <a:endParaRPr lang="en-US" sz="1400" dirty="0">
              <a:solidFill>
                <a:srgbClr val="000000"/>
              </a:solidFill>
            </a:endParaRPr>
          </a:p>
        </p:txBody>
      </p:sp>
      <p:sp>
        <p:nvSpPr>
          <p:cNvPr id="7" name="Title 1"/>
          <p:cNvSpPr txBox="1">
            <a:spLocks/>
          </p:cNvSpPr>
          <p:nvPr/>
        </p:nvSpPr>
        <p:spPr>
          <a:xfrm>
            <a:off x="1625646" y="4711054"/>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a:solidFill>
                  <a:srgbClr val="000000"/>
                </a:solidFill>
              </a:rPr>
              <a:t>Tests simples</a:t>
            </a:r>
          </a:p>
        </p:txBody>
      </p:sp>
      <p:grpSp>
        <p:nvGrpSpPr>
          <p:cNvPr id="8" name="Group 7"/>
          <p:cNvGrpSpPr/>
          <p:nvPr/>
        </p:nvGrpSpPr>
        <p:grpSpPr>
          <a:xfrm>
            <a:off x="540269" y="1410245"/>
            <a:ext cx="269608" cy="269608"/>
            <a:chOff x="3133558" y="2286000"/>
            <a:chExt cx="386080" cy="386080"/>
          </a:xfrm>
          <a:solidFill>
            <a:srgbClr val="000000"/>
          </a:solidFill>
        </p:grpSpPr>
        <p:sp>
          <p:nvSpPr>
            <p:cNvPr id="9" name="Oval 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10" name="Oval 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11" name="Group 10"/>
          <p:cNvGrpSpPr/>
          <p:nvPr/>
        </p:nvGrpSpPr>
        <p:grpSpPr>
          <a:xfrm>
            <a:off x="3891090" y="1555398"/>
            <a:ext cx="271392" cy="271392"/>
            <a:chOff x="3991409" y="1186615"/>
            <a:chExt cx="348381" cy="348381"/>
          </a:xfrm>
        </p:grpSpPr>
        <p:sp>
          <p:nvSpPr>
            <p:cNvPr id="12" name="Oval 11"/>
            <p:cNvSpPr/>
            <p:nvPr/>
          </p:nvSpPr>
          <p:spPr>
            <a:xfrm>
              <a:off x="4025427" y="1220633"/>
              <a:ext cx="280345" cy="280345"/>
            </a:xfrm>
            <a:prstGeom prst="ellipse">
              <a:avLst/>
            </a:prstGeom>
            <a:solidFill>
              <a:srgbClr val="60A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991409" y="1186615"/>
              <a:ext cx="348381" cy="348381"/>
            </a:xfrm>
            <a:prstGeom prst="ellipse">
              <a:avLst/>
            </a:prstGeom>
            <a:noFill/>
            <a:ln>
              <a:solidFill>
                <a:srgbClr val="76B5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4" name="Title 1"/>
          <p:cNvSpPr txBox="1">
            <a:spLocks/>
          </p:cNvSpPr>
          <p:nvPr/>
        </p:nvSpPr>
        <p:spPr>
          <a:xfrm>
            <a:off x="852407" y="1407020"/>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a:solidFill>
                  <a:srgbClr val="000000"/>
                </a:solidFill>
                <a:latin typeface="Helvetica"/>
                <a:cs typeface="Helvetica"/>
              </a:rPr>
              <a:t>Beta Testing</a:t>
            </a:r>
          </a:p>
        </p:txBody>
      </p:sp>
      <p:sp>
        <p:nvSpPr>
          <p:cNvPr id="15" name="Title 1"/>
          <p:cNvSpPr txBox="1">
            <a:spLocks/>
          </p:cNvSpPr>
          <p:nvPr/>
        </p:nvSpPr>
        <p:spPr>
          <a:xfrm>
            <a:off x="1403834" y="1775597"/>
            <a:ext cx="1113459" cy="50466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a:solidFill>
                  <a:srgbClr val="000000"/>
                </a:solidFill>
                <a:latin typeface="Helvetica"/>
                <a:cs typeface="Helvetica"/>
              </a:rPr>
              <a:t>Test </a:t>
            </a:r>
            <a:r>
              <a:rPr lang="en-US" sz="1200" dirty="0" err="1">
                <a:solidFill>
                  <a:srgbClr val="000000"/>
                </a:solidFill>
                <a:latin typeface="Helvetica"/>
                <a:cs typeface="Helvetica"/>
              </a:rPr>
              <a:t>manuales</a:t>
            </a:r>
            <a:endParaRPr lang="en-US" sz="1200" dirty="0">
              <a:solidFill>
                <a:srgbClr val="000000"/>
              </a:solidFill>
              <a:latin typeface="Helvetica"/>
              <a:cs typeface="Helvetica"/>
            </a:endParaRPr>
          </a:p>
        </p:txBody>
      </p:sp>
      <p:sp>
        <p:nvSpPr>
          <p:cNvPr id="16" name="Title 1"/>
          <p:cNvSpPr txBox="1">
            <a:spLocks/>
          </p:cNvSpPr>
          <p:nvPr/>
        </p:nvSpPr>
        <p:spPr>
          <a:xfrm>
            <a:off x="2277995" y="1553121"/>
            <a:ext cx="1580239" cy="57687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r"/>
            <a:r>
              <a:rPr lang="en-US" sz="1200" dirty="0">
                <a:solidFill>
                  <a:srgbClr val="76B557"/>
                </a:solidFill>
                <a:latin typeface="Helvetica"/>
                <a:cs typeface="Helvetica"/>
              </a:rPr>
              <a:t>Test </a:t>
            </a:r>
            <a:r>
              <a:rPr lang="en-US" sz="1200" dirty="0" err="1">
                <a:solidFill>
                  <a:srgbClr val="76B557"/>
                </a:solidFill>
                <a:latin typeface="Helvetica"/>
                <a:cs typeface="Helvetica"/>
              </a:rPr>
              <a:t>automáticos</a:t>
            </a:r>
            <a:r>
              <a:rPr lang="en-US" sz="1200" dirty="0">
                <a:solidFill>
                  <a:srgbClr val="76B557"/>
                </a:solidFill>
                <a:latin typeface="Helvetica"/>
                <a:cs typeface="Helvetica"/>
              </a:rPr>
              <a:t> de UI</a:t>
            </a:r>
          </a:p>
        </p:txBody>
      </p:sp>
      <p:sp>
        <p:nvSpPr>
          <p:cNvPr id="17" name="Title 1"/>
          <p:cNvSpPr txBox="1">
            <a:spLocks/>
          </p:cNvSpPr>
          <p:nvPr/>
        </p:nvSpPr>
        <p:spPr>
          <a:xfrm>
            <a:off x="2875813" y="4372894"/>
            <a:ext cx="100681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a:solidFill>
                  <a:srgbClr val="000000"/>
                </a:solidFill>
                <a:latin typeface="Helvetica"/>
                <a:cs typeface="Helvetica"/>
              </a:rPr>
              <a:t>Unit Testing</a:t>
            </a:r>
          </a:p>
        </p:txBody>
      </p:sp>
      <p:grpSp>
        <p:nvGrpSpPr>
          <p:cNvPr id="18" name="Group 17"/>
          <p:cNvGrpSpPr/>
          <p:nvPr/>
        </p:nvGrpSpPr>
        <p:grpSpPr>
          <a:xfrm>
            <a:off x="1108823" y="1841330"/>
            <a:ext cx="269608" cy="269608"/>
            <a:chOff x="3133558" y="2286000"/>
            <a:chExt cx="386080" cy="386080"/>
          </a:xfrm>
          <a:solidFill>
            <a:srgbClr val="000000"/>
          </a:solidFill>
        </p:grpSpPr>
        <p:sp>
          <p:nvSpPr>
            <p:cNvPr id="19" name="Oval 1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0" name="Oval 1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21" name="Group 20"/>
          <p:cNvGrpSpPr/>
          <p:nvPr/>
        </p:nvGrpSpPr>
        <p:grpSpPr>
          <a:xfrm>
            <a:off x="3899498" y="4370714"/>
            <a:ext cx="269608" cy="269608"/>
            <a:chOff x="3133558" y="2286000"/>
            <a:chExt cx="386080" cy="386080"/>
          </a:xfrm>
          <a:solidFill>
            <a:srgbClr val="000000"/>
          </a:solidFill>
        </p:grpSpPr>
        <p:sp>
          <p:nvSpPr>
            <p:cNvPr id="22" name="Oval 21"/>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3" name="Oval 22"/>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sp>
        <p:nvSpPr>
          <p:cNvPr id="24" name="Title 23"/>
          <p:cNvSpPr>
            <a:spLocks noGrp="1"/>
          </p:cNvSpPr>
          <p:nvPr>
            <p:ph type="title"/>
          </p:nvPr>
        </p:nvSpPr>
        <p:spPr/>
        <p:txBody>
          <a:bodyPr>
            <a:normAutofit/>
          </a:bodyPr>
          <a:lstStyle/>
          <a:p>
            <a:r>
              <a:rPr lang="en-US" dirty="0"/>
              <a:t>¿</a:t>
            </a:r>
            <a:r>
              <a:rPr lang="en-US" dirty="0" err="1"/>
              <a:t>Cómo</a:t>
            </a:r>
            <a:r>
              <a:rPr lang="en-US" dirty="0"/>
              <a:t> </a:t>
            </a:r>
            <a:r>
              <a:rPr lang="en-US" dirty="0" err="1"/>
              <a:t>testeamos</a:t>
            </a:r>
            <a:r>
              <a:rPr lang="en-US" dirty="0"/>
              <a:t>?</a:t>
            </a:r>
          </a:p>
        </p:txBody>
      </p:sp>
      <p:sp>
        <p:nvSpPr>
          <p:cNvPr id="26" name="Title 1"/>
          <p:cNvSpPr txBox="1">
            <a:spLocks/>
          </p:cNvSpPr>
          <p:nvPr/>
        </p:nvSpPr>
        <p:spPr>
          <a:xfrm>
            <a:off x="5239675" y="1142465"/>
            <a:ext cx="3638492" cy="242728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solidFill>
                  <a:srgbClr val="000000"/>
                </a:solidFill>
                <a:latin typeface="Arial"/>
                <a:cs typeface="Arial"/>
              </a:rPr>
              <a:t>Test </a:t>
            </a:r>
            <a:r>
              <a:rPr lang="en-US" sz="2000" dirty="0" err="1">
                <a:solidFill>
                  <a:srgbClr val="000000"/>
                </a:solidFill>
                <a:latin typeface="Arial"/>
                <a:cs typeface="Arial"/>
              </a:rPr>
              <a:t>automáticos</a:t>
            </a:r>
            <a:r>
              <a:rPr lang="en-US" sz="2000" dirty="0">
                <a:solidFill>
                  <a:srgbClr val="000000"/>
                </a:solidFill>
                <a:latin typeface="Arial"/>
                <a:cs typeface="Arial"/>
              </a:rPr>
              <a:t> de UI </a:t>
            </a:r>
            <a:r>
              <a:rPr lang="en-US" sz="2000" dirty="0" err="1">
                <a:solidFill>
                  <a:srgbClr val="000000"/>
                </a:solidFill>
                <a:latin typeface="Arial"/>
                <a:cs typeface="Arial"/>
              </a:rPr>
              <a:t>permiten</a:t>
            </a:r>
            <a:r>
              <a:rPr lang="en-US" sz="2000" dirty="0">
                <a:solidFill>
                  <a:srgbClr val="000000"/>
                </a:solidFill>
                <a:latin typeface="Arial"/>
                <a:cs typeface="Arial"/>
              </a:rPr>
              <a:t> </a:t>
            </a:r>
            <a:r>
              <a:rPr lang="en-US" sz="2000" dirty="0" err="1">
                <a:solidFill>
                  <a:srgbClr val="000000"/>
                </a:solidFill>
                <a:latin typeface="Arial"/>
                <a:cs typeface="Arial"/>
              </a:rPr>
              <a:t>asegurar</a:t>
            </a:r>
            <a:r>
              <a:rPr lang="en-US" sz="2000" dirty="0">
                <a:solidFill>
                  <a:srgbClr val="000000"/>
                </a:solidFill>
                <a:latin typeface="Arial"/>
                <a:cs typeface="Arial"/>
              </a:rPr>
              <a:t>: </a:t>
            </a:r>
          </a:p>
          <a:p>
            <a:pPr algn="l"/>
            <a:endParaRPr lang="en-US" sz="900" dirty="0">
              <a:solidFill>
                <a:srgbClr val="000000"/>
              </a:solidFill>
              <a:latin typeface="Arial"/>
              <a:cs typeface="Arial"/>
            </a:endParaRPr>
          </a:p>
          <a:p>
            <a:pPr marL="342900" indent="-342900" algn="l">
              <a:buFont typeface="Arial"/>
              <a:buChar char="•"/>
            </a:pPr>
            <a:r>
              <a:rPr lang="en-US" sz="2000" dirty="0" err="1">
                <a:solidFill>
                  <a:srgbClr val="000000"/>
                </a:solidFill>
                <a:latin typeface="Arial"/>
                <a:cs typeface="Arial"/>
              </a:rPr>
              <a:t>Arranque</a:t>
            </a:r>
            <a:endParaRPr lang="en-US" sz="2000" dirty="0">
              <a:solidFill>
                <a:srgbClr val="000000"/>
              </a:solidFill>
              <a:latin typeface="Arial"/>
              <a:cs typeface="Arial"/>
            </a:endParaRPr>
          </a:p>
          <a:p>
            <a:pPr marL="342900" indent="-342900" algn="l">
              <a:buFont typeface="Arial"/>
              <a:buChar char="•"/>
            </a:pPr>
            <a:r>
              <a:rPr lang="en-US" sz="2000" dirty="0" err="1">
                <a:solidFill>
                  <a:srgbClr val="000000"/>
                </a:solidFill>
                <a:latin typeface="Arial"/>
                <a:cs typeface="Arial"/>
              </a:rPr>
              <a:t>Apariencia</a:t>
            </a:r>
            <a:endParaRPr lang="en-US" sz="2000" dirty="0">
              <a:solidFill>
                <a:srgbClr val="000000"/>
              </a:solidFill>
              <a:latin typeface="Arial"/>
              <a:cs typeface="Arial"/>
            </a:endParaRPr>
          </a:p>
          <a:p>
            <a:pPr marL="342900" indent="-342900" algn="l">
              <a:buFont typeface="Arial"/>
              <a:buChar char="•"/>
            </a:pPr>
            <a:r>
              <a:rPr lang="en-US" sz="2000" dirty="0" err="1">
                <a:solidFill>
                  <a:srgbClr val="000000"/>
                </a:solidFill>
                <a:latin typeface="Arial"/>
                <a:cs typeface="Arial"/>
              </a:rPr>
              <a:t>Comportamiento</a:t>
            </a:r>
            <a:br>
              <a:rPr lang="en-US" sz="2000" dirty="0">
                <a:solidFill>
                  <a:srgbClr val="000000"/>
                </a:solidFill>
                <a:latin typeface="Arial"/>
                <a:cs typeface="Arial"/>
              </a:rPr>
            </a:br>
            <a:endParaRPr lang="en-US" sz="900" dirty="0">
              <a:solidFill>
                <a:srgbClr val="000000"/>
              </a:solidFill>
              <a:latin typeface="Arial"/>
              <a:cs typeface="Arial"/>
            </a:endParaRPr>
          </a:p>
          <a:p>
            <a:pPr algn="l"/>
            <a:r>
              <a:rPr lang="en-US" sz="2000" dirty="0" err="1">
                <a:solidFill>
                  <a:srgbClr val="000000"/>
                </a:solidFill>
                <a:latin typeface="Arial"/>
                <a:cs typeface="Arial"/>
              </a:rPr>
              <a:t>En</a:t>
            </a:r>
            <a:r>
              <a:rPr lang="en-US" sz="2000" dirty="0">
                <a:solidFill>
                  <a:srgbClr val="000000"/>
                </a:solidFill>
                <a:latin typeface="Arial"/>
                <a:cs typeface="Arial"/>
              </a:rPr>
              <a:t> </a:t>
            </a:r>
            <a:r>
              <a:rPr lang="en-US" sz="2000" dirty="0" err="1">
                <a:solidFill>
                  <a:srgbClr val="000000"/>
                </a:solidFill>
                <a:latin typeface="Arial"/>
                <a:cs typeface="Arial"/>
              </a:rPr>
              <a:t>distintos</a:t>
            </a:r>
            <a:r>
              <a:rPr lang="en-US" sz="2000" dirty="0">
                <a:solidFill>
                  <a:srgbClr val="000000"/>
                </a:solidFill>
                <a:latin typeface="Arial"/>
                <a:cs typeface="Arial"/>
              </a:rPr>
              <a:t> </a:t>
            </a:r>
            <a:r>
              <a:rPr lang="en-US" sz="2000" dirty="0" err="1">
                <a:solidFill>
                  <a:srgbClr val="000000"/>
                </a:solidFill>
                <a:latin typeface="Arial"/>
                <a:cs typeface="Arial"/>
              </a:rPr>
              <a:t>dispositivos</a:t>
            </a:r>
            <a:endParaRPr lang="en-US" sz="2000" dirty="0">
              <a:solidFill>
                <a:srgbClr val="000000"/>
              </a:solidFill>
              <a:latin typeface="Arial"/>
              <a:cs typeface="Arial"/>
            </a:endParaRPr>
          </a:p>
        </p:txBody>
      </p:sp>
    </p:spTree>
    <p:extLst>
      <p:ext uri="{BB962C8B-B14F-4D97-AF65-F5344CB8AC3E}">
        <p14:creationId xmlns:p14="http://schemas.microsoft.com/office/powerpoint/2010/main" val="11374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1"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6" grpId="0"/>
      <p:bldP spid="2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a:bodyPr>
          <a:lstStyle/>
          <a:p>
            <a:pPr marL="0" indent="0">
              <a:lnSpc>
                <a:spcPct val="120000"/>
              </a:lnSpc>
              <a:buNone/>
            </a:pPr>
            <a:r>
              <a:rPr lang="en-US" sz="2800" dirty="0" err="1">
                <a:solidFill>
                  <a:schemeClr val="bg1">
                    <a:lumMod val="50000"/>
                  </a:schemeClr>
                </a:solidFill>
              </a:rPr>
              <a:t>Tenemos</a:t>
            </a:r>
            <a:r>
              <a:rPr lang="en-US" sz="2800" dirty="0">
                <a:solidFill>
                  <a:schemeClr val="bg1">
                    <a:lumMod val="50000"/>
                  </a:schemeClr>
                </a:solidFill>
              </a:rPr>
              <a:t> </a:t>
            </a:r>
            <a:r>
              <a:rPr lang="en-US" sz="2800" dirty="0" err="1">
                <a:solidFill>
                  <a:schemeClr val="bg1">
                    <a:lumMod val="50000"/>
                  </a:schemeClr>
                </a:solidFill>
              </a:rPr>
              <a:t>grandes</a:t>
            </a:r>
            <a:r>
              <a:rPr lang="en-US" sz="2800" dirty="0">
                <a:solidFill>
                  <a:schemeClr val="bg1">
                    <a:lumMod val="50000"/>
                  </a:schemeClr>
                </a:solidFill>
              </a:rPr>
              <a:t> </a:t>
            </a:r>
            <a:r>
              <a:rPr lang="en-US" sz="2800" dirty="0" err="1">
                <a:solidFill>
                  <a:schemeClr val="bg1">
                    <a:lumMod val="50000"/>
                  </a:schemeClr>
                </a:solidFill>
              </a:rPr>
              <a:t>razones</a:t>
            </a:r>
            <a:r>
              <a:rPr lang="en-US" sz="2800" dirty="0">
                <a:solidFill>
                  <a:schemeClr val="bg1">
                    <a:lumMod val="50000"/>
                  </a:schemeClr>
                </a:solidFill>
              </a:rPr>
              <a:t> para </a:t>
            </a:r>
            <a:r>
              <a:rPr lang="en-US" sz="2800" dirty="0" err="1">
                <a:solidFill>
                  <a:schemeClr val="bg1">
                    <a:lumMod val="50000"/>
                  </a:schemeClr>
                </a:solidFill>
              </a:rPr>
              <a:t>hacer</a:t>
            </a:r>
            <a:r>
              <a:rPr lang="en-US" sz="2800" dirty="0">
                <a:solidFill>
                  <a:schemeClr val="bg1">
                    <a:lumMod val="50000"/>
                  </a:schemeClr>
                </a:solidFill>
              </a:rPr>
              <a:t> </a:t>
            </a:r>
            <a:r>
              <a:rPr lang="en-US" sz="2800" dirty="0" err="1">
                <a:solidFill>
                  <a:schemeClr val="bg1">
                    <a:lumMod val="50000"/>
                  </a:schemeClr>
                </a:solidFill>
              </a:rPr>
              <a:t>pruebas</a:t>
            </a:r>
            <a:r>
              <a:rPr lang="en-US" sz="2800" dirty="0">
                <a:solidFill>
                  <a:schemeClr val="bg1">
                    <a:lumMod val="50000"/>
                  </a:schemeClr>
                </a:solidFill>
              </a:rPr>
              <a:t> </a:t>
            </a:r>
            <a:r>
              <a:rPr lang="en-US" sz="2800" dirty="0" err="1">
                <a:solidFill>
                  <a:schemeClr val="bg1">
                    <a:lumMod val="50000"/>
                  </a:schemeClr>
                </a:solidFill>
              </a:rPr>
              <a:t>unitarias</a:t>
            </a:r>
            <a:r>
              <a:rPr lang="en-US" sz="2800" dirty="0">
                <a:solidFill>
                  <a:schemeClr val="bg1">
                    <a:lumMod val="50000"/>
                  </a:schemeClr>
                </a:solidFill>
              </a:rPr>
              <a:t> a </a:t>
            </a:r>
            <a:r>
              <a:rPr lang="en-US" sz="2800" dirty="0" err="1">
                <a:solidFill>
                  <a:schemeClr val="bg1">
                    <a:lumMod val="50000"/>
                  </a:schemeClr>
                </a:solidFill>
              </a:rPr>
              <a:t>nuestro</a:t>
            </a:r>
            <a:r>
              <a:rPr lang="en-US" sz="2800" dirty="0">
                <a:solidFill>
                  <a:schemeClr val="bg1">
                    <a:lumMod val="50000"/>
                  </a:schemeClr>
                </a:solidFill>
              </a:rPr>
              <a:t> </a:t>
            </a:r>
            <a:r>
              <a:rPr lang="en-US" sz="2800" dirty="0" err="1">
                <a:solidFill>
                  <a:schemeClr val="bg1">
                    <a:lumMod val="50000"/>
                  </a:schemeClr>
                </a:solidFill>
              </a:rPr>
              <a:t>código</a:t>
            </a:r>
            <a:r>
              <a:rPr lang="en-US" sz="2800" dirty="0">
                <a:solidFill>
                  <a:schemeClr val="bg1">
                    <a:lumMod val="50000"/>
                  </a:schemeClr>
                </a:solidFill>
              </a:rPr>
              <a:t>:</a:t>
            </a:r>
          </a:p>
          <a:p>
            <a:pPr>
              <a:lnSpc>
                <a:spcPct val="120000"/>
              </a:lnSpc>
            </a:pPr>
            <a:r>
              <a:rPr lang="en-US" sz="2800" dirty="0" err="1">
                <a:solidFill>
                  <a:schemeClr val="bg1">
                    <a:lumMod val="50000"/>
                  </a:schemeClr>
                </a:solidFill>
              </a:rPr>
              <a:t>Reducir</a:t>
            </a:r>
            <a:r>
              <a:rPr lang="en-US" sz="2800" dirty="0">
                <a:solidFill>
                  <a:schemeClr val="bg1">
                    <a:lumMod val="50000"/>
                  </a:schemeClr>
                </a:solidFill>
              </a:rPr>
              <a:t> la </a:t>
            </a:r>
            <a:r>
              <a:rPr lang="en-US" sz="2800" dirty="0" err="1">
                <a:solidFill>
                  <a:schemeClr val="bg1">
                    <a:lumMod val="50000"/>
                  </a:schemeClr>
                </a:solidFill>
              </a:rPr>
              <a:t>cantidad</a:t>
            </a:r>
            <a:r>
              <a:rPr lang="en-US" sz="2800" dirty="0">
                <a:solidFill>
                  <a:schemeClr val="bg1">
                    <a:lumMod val="50000"/>
                  </a:schemeClr>
                </a:solidFill>
              </a:rPr>
              <a:t> de bugs.</a:t>
            </a:r>
          </a:p>
          <a:p>
            <a:pPr>
              <a:lnSpc>
                <a:spcPct val="120000"/>
              </a:lnSpc>
            </a:pPr>
            <a:r>
              <a:rPr lang="en-US" sz="2800" dirty="0" err="1">
                <a:solidFill>
                  <a:schemeClr val="bg1">
                    <a:lumMod val="50000"/>
                  </a:schemeClr>
                </a:solidFill>
              </a:rPr>
              <a:t>Detectar</a:t>
            </a:r>
            <a:r>
              <a:rPr lang="en-US" sz="2800" dirty="0">
                <a:solidFill>
                  <a:schemeClr val="bg1">
                    <a:lumMod val="50000"/>
                  </a:schemeClr>
                </a:solidFill>
              </a:rPr>
              <a:t> </a:t>
            </a:r>
            <a:r>
              <a:rPr lang="en-US" sz="2800" dirty="0" err="1">
                <a:solidFill>
                  <a:schemeClr val="bg1">
                    <a:lumMod val="50000"/>
                  </a:schemeClr>
                </a:solidFill>
              </a:rPr>
              <a:t>errores</a:t>
            </a:r>
            <a:r>
              <a:rPr lang="en-US" sz="2800" dirty="0">
                <a:solidFill>
                  <a:schemeClr val="bg1">
                    <a:lumMod val="50000"/>
                  </a:schemeClr>
                </a:solidFill>
              </a:rPr>
              <a:t> de forma </a:t>
            </a:r>
            <a:r>
              <a:rPr lang="en-US" sz="2800" dirty="0" err="1">
                <a:solidFill>
                  <a:schemeClr val="bg1">
                    <a:lumMod val="50000"/>
                  </a:schemeClr>
                </a:solidFill>
              </a:rPr>
              <a:t>más</a:t>
            </a:r>
            <a:r>
              <a:rPr lang="en-US" sz="2800" dirty="0">
                <a:solidFill>
                  <a:schemeClr val="bg1">
                    <a:lumMod val="50000"/>
                  </a:schemeClr>
                </a:solidFill>
              </a:rPr>
              <a:t> </a:t>
            </a:r>
            <a:r>
              <a:rPr lang="en-US" sz="2800" dirty="0" err="1">
                <a:solidFill>
                  <a:schemeClr val="bg1">
                    <a:lumMod val="50000"/>
                  </a:schemeClr>
                </a:solidFill>
              </a:rPr>
              <a:t>rápida</a:t>
            </a:r>
            <a:r>
              <a:rPr lang="en-US" sz="2800" dirty="0">
                <a:solidFill>
                  <a:schemeClr val="bg1">
                    <a:lumMod val="50000"/>
                  </a:schemeClr>
                </a:solidFill>
              </a:rPr>
              <a:t> y </a:t>
            </a:r>
            <a:r>
              <a:rPr lang="en-US" sz="2800" dirty="0" err="1">
                <a:solidFill>
                  <a:schemeClr val="bg1">
                    <a:lumMod val="50000"/>
                  </a:schemeClr>
                </a:solidFill>
              </a:rPr>
              <a:t>efectiva</a:t>
            </a:r>
            <a:r>
              <a:rPr lang="en-US" sz="2800" dirty="0">
                <a:solidFill>
                  <a:schemeClr val="bg1">
                    <a:lumMod val="50000"/>
                  </a:schemeClr>
                </a:solidFill>
              </a:rPr>
              <a:t>.</a:t>
            </a:r>
          </a:p>
          <a:p>
            <a:pPr>
              <a:lnSpc>
                <a:spcPct val="120000"/>
              </a:lnSpc>
            </a:pPr>
            <a:r>
              <a:rPr lang="en-US" sz="2800" dirty="0" err="1">
                <a:solidFill>
                  <a:schemeClr val="bg1">
                    <a:lumMod val="50000"/>
                  </a:schemeClr>
                </a:solidFill>
              </a:rPr>
              <a:t>Añaden</a:t>
            </a:r>
            <a:r>
              <a:rPr lang="en-US" sz="2800" dirty="0">
                <a:solidFill>
                  <a:schemeClr val="bg1">
                    <a:lumMod val="50000"/>
                  </a:schemeClr>
                </a:solidFill>
              </a:rPr>
              <a:t> </a:t>
            </a:r>
            <a:r>
              <a:rPr lang="en-US" sz="2800" dirty="0" err="1">
                <a:solidFill>
                  <a:schemeClr val="bg1">
                    <a:lumMod val="50000"/>
                  </a:schemeClr>
                </a:solidFill>
              </a:rPr>
              <a:t>documentación</a:t>
            </a:r>
            <a:r>
              <a:rPr lang="en-US" sz="2800" dirty="0">
                <a:solidFill>
                  <a:schemeClr val="bg1">
                    <a:lumMod val="50000"/>
                  </a:schemeClr>
                </a:solidFill>
              </a:rPr>
              <a:t>.</a:t>
            </a:r>
          </a:p>
          <a:p>
            <a:pPr>
              <a:lnSpc>
                <a:spcPct val="120000"/>
              </a:lnSpc>
            </a:pPr>
            <a:r>
              <a:rPr lang="en-US" sz="2800" dirty="0" err="1">
                <a:solidFill>
                  <a:schemeClr val="bg1">
                    <a:lumMod val="50000"/>
                  </a:schemeClr>
                </a:solidFill>
              </a:rPr>
              <a:t>Reducen</a:t>
            </a:r>
            <a:r>
              <a:rPr lang="en-US" sz="2800" dirty="0">
                <a:solidFill>
                  <a:schemeClr val="bg1">
                    <a:lumMod val="50000"/>
                  </a:schemeClr>
                </a:solidFill>
              </a:rPr>
              <a:t> </a:t>
            </a:r>
            <a:r>
              <a:rPr lang="en-US" sz="2800" dirty="0" err="1">
                <a:solidFill>
                  <a:schemeClr val="bg1">
                    <a:lumMod val="50000"/>
                  </a:schemeClr>
                </a:solidFill>
              </a:rPr>
              <a:t>costes</a:t>
            </a:r>
            <a:r>
              <a:rPr lang="en-US" sz="2800" dirty="0">
                <a:solidFill>
                  <a:schemeClr val="bg1">
                    <a:lumMod val="50000"/>
                  </a:schemeClr>
                </a:solidFill>
              </a:rPr>
              <a:t>.</a:t>
            </a:r>
          </a:p>
        </p:txBody>
      </p:sp>
      <p:sp>
        <p:nvSpPr>
          <p:cNvPr id="2" name="Title 1"/>
          <p:cNvSpPr>
            <a:spLocks noGrp="1"/>
          </p:cNvSpPr>
          <p:nvPr>
            <p:ph type="title"/>
          </p:nvPr>
        </p:nvSpPr>
        <p:spPr/>
        <p:txBody>
          <a:bodyPr>
            <a:normAutofit/>
          </a:bodyPr>
          <a:lstStyle/>
          <a:p>
            <a:r>
              <a:rPr lang="en-US" b="1" dirty="0">
                <a:solidFill>
                  <a:schemeClr val="tx1"/>
                </a:solidFill>
              </a:rPr>
              <a:t>MOTIVOS PARA HACER A </a:t>
            </a:r>
            <a:r>
              <a:rPr lang="en-US" b="1" dirty="0"/>
              <a:t>TESTS UNITARIOS</a:t>
            </a:r>
          </a:p>
        </p:txBody>
      </p:sp>
    </p:spTree>
    <p:extLst>
      <p:ext uri="{BB962C8B-B14F-4D97-AF65-F5344CB8AC3E}">
        <p14:creationId xmlns:p14="http://schemas.microsoft.com/office/powerpoint/2010/main" val="121632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a:bodyPr>
          <a:lstStyle/>
          <a:p>
            <a:pPr marL="0" indent="0">
              <a:lnSpc>
                <a:spcPct val="120000"/>
              </a:lnSpc>
              <a:buNone/>
            </a:pPr>
            <a:r>
              <a:rPr lang="en-US" sz="2800" dirty="0">
                <a:solidFill>
                  <a:schemeClr val="bg1">
                    <a:lumMod val="50000"/>
                  </a:schemeClr>
                </a:solidFill>
              </a:rPr>
              <a:t>Una </a:t>
            </a:r>
            <a:r>
              <a:rPr lang="en-US" sz="2800" dirty="0" err="1">
                <a:solidFill>
                  <a:schemeClr val="bg1">
                    <a:lumMod val="50000"/>
                  </a:schemeClr>
                </a:solidFill>
              </a:rPr>
              <a:t>prueba</a:t>
            </a:r>
            <a:r>
              <a:rPr lang="en-US" sz="2800" dirty="0">
                <a:solidFill>
                  <a:schemeClr val="bg1">
                    <a:lumMod val="50000"/>
                  </a:schemeClr>
                </a:solidFill>
              </a:rPr>
              <a:t> </a:t>
            </a:r>
            <a:r>
              <a:rPr lang="en-US" sz="2800" dirty="0" err="1">
                <a:solidFill>
                  <a:schemeClr val="bg1">
                    <a:lumMod val="50000"/>
                  </a:schemeClr>
                </a:solidFill>
              </a:rPr>
              <a:t>unitaria</a:t>
            </a:r>
            <a:r>
              <a:rPr lang="en-US" sz="2800" dirty="0">
                <a:solidFill>
                  <a:schemeClr val="bg1">
                    <a:lumMod val="50000"/>
                  </a:schemeClr>
                </a:solidFill>
              </a:rPr>
              <a:t> </a:t>
            </a:r>
            <a:r>
              <a:rPr lang="en-US" sz="2800" dirty="0" err="1">
                <a:solidFill>
                  <a:schemeClr val="bg1">
                    <a:lumMod val="50000"/>
                  </a:schemeClr>
                </a:solidFill>
              </a:rPr>
              <a:t>debe</a:t>
            </a:r>
            <a:r>
              <a:rPr lang="en-US" sz="2800" dirty="0">
                <a:solidFill>
                  <a:schemeClr val="bg1">
                    <a:lumMod val="50000"/>
                  </a:schemeClr>
                </a:solidFill>
              </a:rPr>
              <a:t> </a:t>
            </a:r>
            <a:r>
              <a:rPr lang="en-US" sz="2800" dirty="0" err="1">
                <a:solidFill>
                  <a:schemeClr val="bg1">
                    <a:lumMod val="50000"/>
                  </a:schemeClr>
                </a:solidFill>
              </a:rPr>
              <a:t>ser</a:t>
            </a:r>
            <a:r>
              <a:rPr lang="en-US" sz="2800" dirty="0">
                <a:solidFill>
                  <a:schemeClr val="bg1">
                    <a:lumMod val="50000"/>
                  </a:schemeClr>
                </a:solidFill>
              </a:rPr>
              <a:t>:</a:t>
            </a:r>
          </a:p>
          <a:p>
            <a:pPr>
              <a:lnSpc>
                <a:spcPct val="120000"/>
              </a:lnSpc>
            </a:pPr>
            <a:r>
              <a:rPr lang="en-US" sz="2800" dirty="0" err="1">
                <a:solidFill>
                  <a:schemeClr val="bg1">
                    <a:lumMod val="50000"/>
                  </a:schemeClr>
                </a:solidFill>
              </a:rPr>
              <a:t>Rápida</a:t>
            </a:r>
            <a:r>
              <a:rPr lang="en-US" sz="2800" dirty="0">
                <a:solidFill>
                  <a:schemeClr val="bg1">
                    <a:lumMod val="50000"/>
                  </a:schemeClr>
                </a:solidFill>
              </a:rPr>
              <a:t>.</a:t>
            </a:r>
          </a:p>
          <a:p>
            <a:pPr>
              <a:lnSpc>
                <a:spcPct val="120000"/>
              </a:lnSpc>
            </a:pPr>
            <a:r>
              <a:rPr lang="en-US" sz="2800" dirty="0">
                <a:solidFill>
                  <a:schemeClr val="bg1">
                    <a:lumMod val="50000"/>
                  </a:schemeClr>
                </a:solidFill>
              </a:rPr>
              <a:t>Reproducible.</a:t>
            </a:r>
          </a:p>
          <a:p>
            <a:pPr>
              <a:lnSpc>
                <a:spcPct val="120000"/>
              </a:lnSpc>
            </a:pPr>
            <a:r>
              <a:rPr lang="en-US" sz="2800" dirty="0" err="1">
                <a:solidFill>
                  <a:schemeClr val="bg1">
                    <a:lumMod val="50000"/>
                  </a:schemeClr>
                </a:solidFill>
              </a:rPr>
              <a:t>Mantenible</a:t>
            </a:r>
            <a:r>
              <a:rPr lang="en-US" sz="2800" dirty="0">
                <a:solidFill>
                  <a:schemeClr val="bg1">
                    <a:lumMod val="50000"/>
                  </a:schemeClr>
                </a:solidFill>
              </a:rPr>
              <a:t>.</a:t>
            </a:r>
          </a:p>
          <a:p>
            <a:pPr>
              <a:lnSpc>
                <a:spcPct val="120000"/>
              </a:lnSpc>
            </a:pPr>
            <a:r>
              <a:rPr lang="en-US" sz="2800" dirty="0">
                <a:solidFill>
                  <a:schemeClr val="bg1">
                    <a:lumMod val="50000"/>
                  </a:schemeClr>
                </a:solidFill>
              </a:rPr>
              <a:t>Independiente.</a:t>
            </a: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TEST </a:t>
            </a:r>
            <a:r>
              <a:rPr lang="en-US" b="1" dirty="0"/>
              <a:t>UNITARIO</a:t>
            </a:r>
          </a:p>
        </p:txBody>
      </p:sp>
    </p:spTree>
    <p:extLst>
      <p:ext uri="{BB962C8B-B14F-4D97-AF65-F5344CB8AC3E}">
        <p14:creationId xmlns:p14="http://schemas.microsoft.com/office/powerpoint/2010/main" val="69454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5638800" cy="3733800"/>
          </a:xfrm>
          <a:prstGeom prst="rect">
            <a:avLst/>
          </a:prstGeom>
        </p:spPr>
        <p:txBody>
          <a:bodyPr>
            <a:normAutofit fontScale="92500" lnSpcReduction="20000"/>
          </a:bodyPr>
          <a:lstStyle/>
          <a:p>
            <a:pPr marL="0" indent="0">
              <a:lnSpc>
                <a:spcPct val="120000"/>
              </a:lnSpc>
              <a:buNone/>
            </a:pPr>
            <a:r>
              <a:rPr lang="en-US" sz="2800" dirty="0">
                <a:solidFill>
                  <a:schemeClr val="bg1">
                    <a:lumMod val="50000"/>
                  </a:schemeClr>
                </a:solidFill>
              </a:rPr>
              <a:t>Para </a:t>
            </a:r>
            <a:r>
              <a:rPr lang="en-US" sz="2800" dirty="0" err="1">
                <a:solidFill>
                  <a:schemeClr val="bg1">
                    <a:lumMod val="50000"/>
                  </a:schemeClr>
                </a:solidFill>
              </a:rPr>
              <a:t>hacer</a:t>
            </a:r>
            <a:r>
              <a:rPr lang="en-US" sz="2800" dirty="0">
                <a:solidFill>
                  <a:schemeClr val="bg1">
                    <a:lumMod val="50000"/>
                  </a:schemeClr>
                </a:solidFill>
              </a:rPr>
              <a:t> </a:t>
            </a:r>
            <a:r>
              <a:rPr lang="en-US" sz="2800" dirty="0" err="1">
                <a:solidFill>
                  <a:schemeClr val="bg1">
                    <a:lumMod val="50000"/>
                  </a:schemeClr>
                </a:solidFill>
              </a:rPr>
              <a:t>pruebas</a:t>
            </a:r>
            <a:r>
              <a:rPr lang="en-US" sz="2800" dirty="0">
                <a:solidFill>
                  <a:schemeClr val="bg1">
                    <a:lumMod val="50000"/>
                  </a:schemeClr>
                </a:solidFill>
              </a:rPr>
              <a:t> </a:t>
            </a:r>
            <a:r>
              <a:rPr lang="en-US" sz="2800" dirty="0" err="1">
                <a:solidFill>
                  <a:schemeClr val="bg1">
                    <a:lumMod val="50000"/>
                  </a:schemeClr>
                </a:solidFill>
              </a:rPr>
              <a:t>unitarias</a:t>
            </a:r>
            <a:r>
              <a:rPr lang="en-US" sz="2800" dirty="0">
                <a:solidFill>
                  <a:schemeClr val="bg1">
                    <a:lumMod val="50000"/>
                  </a:schemeClr>
                </a:solidFill>
              </a:rPr>
              <a:t> </a:t>
            </a:r>
            <a:r>
              <a:rPr lang="en-US" sz="2800" dirty="0" err="1">
                <a:solidFill>
                  <a:schemeClr val="bg1">
                    <a:lumMod val="50000"/>
                  </a:schemeClr>
                </a:solidFill>
              </a:rPr>
              <a:t>utilizaremos</a:t>
            </a:r>
            <a:r>
              <a:rPr lang="en-US" sz="2800" dirty="0">
                <a:solidFill>
                  <a:schemeClr val="bg1">
                    <a:lumMod val="50000"/>
                  </a:schemeClr>
                </a:solidFill>
              </a:rPr>
              <a:t> un framework de testing.</a:t>
            </a:r>
          </a:p>
          <a:p>
            <a:pPr>
              <a:lnSpc>
                <a:spcPct val="120000"/>
              </a:lnSpc>
            </a:pPr>
            <a:r>
              <a:rPr lang="en-US" sz="2800" dirty="0" err="1">
                <a:solidFill>
                  <a:schemeClr val="bg1">
                    <a:lumMod val="50000"/>
                  </a:schemeClr>
                </a:solidFill>
              </a:rPr>
              <a:t>En</a:t>
            </a:r>
            <a:r>
              <a:rPr lang="en-US" sz="2800" dirty="0">
                <a:solidFill>
                  <a:schemeClr val="bg1">
                    <a:lumMod val="50000"/>
                  </a:schemeClr>
                </a:solidFill>
              </a:rPr>
              <a:t> Xamarin Studio se </a:t>
            </a:r>
            <a:r>
              <a:rPr lang="en-US" sz="2800" dirty="0" err="1">
                <a:solidFill>
                  <a:schemeClr val="bg1">
                    <a:lumMod val="50000"/>
                  </a:schemeClr>
                </a:solidFill>
              </a:rPr>
              <a:t>utiliza</a:t>
            </a:r>
            <a:r>
              <a:rPr lang="en-US" sz="2800" dirty="0">
                <a:solidFill>
                  <a:schemeClr val="bg1">
                    <a:lumMod val="50000"/>
                  </a:schemeClr>
                </a:solidFill>
              </a:rPr>
              <a:t> </a:t>
            </a:r>
            <a:r>
              <a:rPr lang="en-US" sz="2800" dirty="0" err="1">
                <a:solidFill>
                  <a:schemeClr val="bg1">
                    <a:lumMod val="50000"/>
                  </a:schemeClr>
                </a:solidFill>
              </a:rPr>
              <a:t>por</a:t>
            </a:r>
            <a:r>
              <a:rPr lang="en-US" sz="2800" dirty="0">
                <a:solidFill>
                  <a:schemeClr val="bg1">
                    <a:lumMod val="50000"/>
                  </a:schemeClr>
                </a:solidFill>
              </a:rPr>
              <a:t> </a:t>
            </a:r>
            <a:r>
              <a:rPr lang="en-US" sz="2800" dirty="0" err="1">
                <a:solidFill>
                  <a:schemeClr val="bg1">
                    <a:lumMod val="50000"/>
                  </a:schemeClr>
                </a:solidFill>
              </a:rPr>
              <a:t>defecto</a:t>
            </a:r>
            <a:r>
              <a:rPr lang="en-US" sz="2800" dirty="0">
                <a:solidFill>
                  <a:schemeClr val="bg1">
                    <a:lumMod val="50000"/>
                  </a:schemeClr>
                </a:solidFill>
              </a:rPr>
              <a:t> </a:t>
            </a:r>
            <a:r>
              <a:rPr lang="en-US" sz="2800" dirty="0" err="1">
                <a:solidFill>
                  <a:schemeClr val="bg1">
                    <a:lumMod val="50000"/>
                  </a:schemeClr>
                </a:solidFill>
              </a:rPr>
              <a:t>Nunit</a:t>
            </a:r>
            <a:r>
              <a:rPr lang="en-US" sz="2800" dirty="0">
                <a:solidFill>
                  <a:schemeClr val="bg1">
                    <a:lumMod val="50000"/>
                  </a:schemeClr>
                </a:solidFill>
              </a:rPr>
              <a:t>.</a:t>
            </a:r>
          </a:p>
          <a:p>
            <a:pPr>
              <a:lnSpc>
                <a:spcPct val="120000"/>
              </a:lnSpc>
            </a:pPr>
            <a:r>
              <a:rPr lang="en-US" sz="2800" dirty="0">
                <a:solidFill>
                  <a:schemeClr val="bg1">
                    <a:lumMod val="50000"/>
                  </a:schemeClr>
                </a:solidFill>
              </a:rPr>
              <a:t>Visual Studio </a:t>
            </a:r>
            <a:r>
              <a:rPr lang="en-US" sz="2800" dirty="0" err="1">
                <a:solidFill>
                  <a:schemeClr val="bg1">
                    <a:lumMod val="50000"/>
                  </a:schemeClr>
                </a:solidFill>
              </a:rPr>
              <a:t>utiliza</a:t>
            </a:r>
            <a:r>
              <a:rPr lang="en-US" sz="2800" dirty="0">
                <a:solidFill>
                  <a:schemeClr val="bg1">
                    <a:lumMod val="50000"/>
                  </a:schemeClr>
                </a:solidFill>
              </a:rPr>
              <a:t> </a:t>
            </a:r>
            <a:r>
              <a:rPr lang="en-US" sz="2800" dirty="0" err="1">
                <a:solidFill>
                  <a:schemeClr val="bg1">
                    <a:lumMod val="50000"/>
                  </a:schemeClr>
                </a:solidFill>
              </a:rPr>
              <a:t>por</a:t>
            </a:r>
            <a:r>
              <a:rPr lang="en-US" sz="2800" dirty="0">
                <a:solidFill>
                  <a:schemeClr val="bg1">
                    <a:lumMod val="50000"/>
                  </a:schemeClr>
                </a:solidFill>
              </a:rPr>
              <a:t> </a:t>
            </a:r>
            <a:r>
              <a:rPr lang="en-US" sz="2800" dirty="0" err="1">
                <a:solidFill>
                  <a:schemeClr val="bg1">
                    <a:lumMod val="50000"/>
                  </a:schemeClr>
                </a:solidFill>
              </a:rPr>
              <a:t>defecto</a:t>
            </a:r>
            <a:r>
              <a:rPr lang="en-US" sz="2800" dirty="0">
                <a:solidFill>
                  <a:schemeClr val="bg1">
                    <a:lumMod val="50000"/>
                  </a:schemeClr>
                </a:solidFill>
              </a:rPr>
              <a:t> </a:t>
            </a:r>
            <a:r>
              <a:rPr lang="en-US" sz="2800" dirty="0" err="1">
                <a:solidFill>
                  <a:schemeClr val="bg1">
                    <a:lumMod val="50000"/>
                  </a:schemeClr>
                </a:solidFill>
              </a:rPr>
              <a:t>MSTest</a:t>
            </a:r>
            <a:r>
              <a:rPr lang="en-US" sz="2800" dirty="0">
                <a:solidFill>
                  <a:schemeClr val="bg1">
                    <a:lumMod val="50000"/>
                  </a:schemeClr>
                </a:solidFill>
              </a:rPr>
              <a:t>.</a:t>
            </a:r>
          </a:p>
          <a:p>
            <a:pPr marL="0" indent="0">
              <a:lnSpc>
                <a:spcPct val="120000"/>
              </a:lnSpc>
              <a:buNone/>
            </a:pPr>
            <a:r>
              <a:rPr lang="en-US" sz="2800" dirty="0" err="1">
                <a:solidFill>
                  <a:schemeClr val="bg1">
                    <a:lumMod val="50000"/>
                  </a:schemeClr>
                </a:solidFill>
              </a:rPr>
              <a:t>Podemos</a:t>
            </a:r>
            <a:r>
              <a:rPr lang="en-US" sz="2800" dirty="0">
                <a:solidFill>
                  <a:schemeClr val="bg1">
                    <a:lumMod val="50000"/>
                  </a:schemeClr>
                </a:solidFill>
              </a:rPr>
              <a:t> </a:t>
            </a:r>
            <a:r>
              <a:rPr lang="en-US" sz="2800" dirty="0" err="1">
                <a:solidFill>
                  <a:schemeClr val="bg1">
                    <a:lumMod val="50000"/>
                  </a:schemeClr>
                </a:solidFill>
              </a:rPr>
              <a:t>utilizar</a:t>
            </a:r>
            <a:r>
              <a:rPr lang="en-US" sz="2800" dirty="0">
                <a:solidFill>
                  <a:schemeClr val="bg1">
                    <a:lumMod val="50000"/>
                  </a:schemeClr>
                </a:solidFill>
              </a:rPr>
              <a:t> </a:t>
            </a:r>
            <a:r>
              <a:rPr lang="en-US" sz="2800" b="1" dirty="0" err="1">
                <a:solidFill>
                  <a:schemeClr val="bg1">
                    <a:lumMod val="50000"/>
                  </a:schemeClr>
                </a:solidFill>
              </a:rPr>
              <a:t>Nunit</a:t>
            </a:r>
            <a:r>
              <a:rPr lang="en-US" sz="2800" dirty="0">
                <a:solidFill>
                  <a:schemeClr val="bg1">
                    <a:lumMod val="50000"/>
                  </a:schemeClr>
                </a:solidFill>
              </a:rPr>
              <a:t> o </a:t>
            </a:r>
            <a:r>
              <a:rPr lang="en-US" sz="2800" b="1" dirty="0" err="1">
                <a:solidFill>
                  <a:schemeClr val="bg1">
                    <a:lumMod val="50000"/>
                  </a:schemeClr>
                </a:solidFill>
              </a:rPr>
              <a:t>Xunit</a:t>
            </a:r>
            <a:r>
              <a:rPr lang="en-US" sz="2800" dirty="0">
                <a:solidFill>
                  <a:schemeClr val="bg1">
                    <a:lumMod val="50000"/>
                  </a:schemeClr>
                </a:solidFill>
              </a:rPr>
              <a:t> </a:t>
            </a:r>
            <a:r>
              <a:rPr lang="en-US" sz="2800" dirty="0" err="1">
                <a:solidFill>
                  <a:schemeClr val="bg1">
                    <a:lumMod val="50000"/>
                  </a:schemeClr>
                </a:solidFill>
              </a:rPr>
              <a:t>también</a:t>
            </a:r>
            <a:r>
              <a:rPr lang="en-US" sz="2800" dirty="0">
                <a:solidFill>
                  <a:schemeClr val="bg1">
                    <a:lumMod val="50000"/>
                  </a:schemeClr>
                </a:solidFill>
              </a:rPr>
              <a:t> </a:t>
            </a:r>
            <a:r>
              <a:rPr lang="en-US" sz="2800" dirty="0" err="1">
                <a:solidFill>
                  <a:schemeClr val="bg1">
                    <a:lumMod val="50000"/>
                  </a:schemeClr>
                </a:solidFill>
              </a:rPr>
              <a:t>en</a:t>
            </a:r>
            <a:r>
              <a:rPr lang="en-US" sz="2800" dirty="0">
                <a:solidFill>
                  <a:schemeClr val="bg1">
                    <a:lumMod val="50000"/>
                  </a:schemeClr>
                </a:solidFill>
              </a:rPr>
              <a:t> ambos IDEs.</a:t>
            </a: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FRAMEWORKS PARA HACER </a:t>
            </a:r>
            <a:r>
              <a:rPr lang="en-US" b="1" dirty="0"/>
              <a:t>TESTING UNITARIO</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895350"/>
            <a:ext cx="2540220" cy="1056732"/>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952082"/>
            <a:ext cx="3676650" cy="964913"/>
          </a:xfrm>
          <a:prstGeom prst="rect">
            <a:avLst/>
          </a:prstGeom>
        </p:spPr>
      </p:pic>
    </p:spTree>
    <p:extLst>
      <p:ext uri="{BB962C8B-B14F-4D97-AF65-F5344CB8AC3E}">
        <p14:creationId xmlns:p14="http://schemas.microsoft.com/office/powerpoint/2010/main" val="7722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lnSpcReduction="10000"/>
          </a:bodyPr>
          <a:lstStyle/>
          <a:p>
            <a:pPr marL="0" indent="0">
              <a:lnSpc>
                <a:spcPct val="120000"/>
              </a:lnSpc>
              <a:buNone/>
            </a:pPr>
            <a:r>
              <a:rPr lang="en-US" sz="2800" dirty="0" err="1">
                <a:solidFill>
                  <a:schemeClr val="bg1">
                    <a:lumMod val="50000"/>
                  </a:schemeClr>
                </a:solidFill>
              </a:rPr>
              <a:t>Recuerda</a:t>
            </a:r>
            <a:r>
              <a:rPr lang="en-US" sz="2800" dirty="0">
                <a:solidFill>
                  <a:schemeClr val="bg1">
                    <a:lumMod val="50000"/>
                  </a:schemeClr>
                </a:solidFill>
              </a:rPr>
              <a:t>:</a:t>
            </a:r>
          </a:p>
          <a:p>
            <a:pPr>
              <a:lnSpc>
                <a:spcPct val="120000"/>
              </a:lnSpc>
            </a:pPr>
            <a:r>
              <a:rPr lang="en-US" sz="2800" dirty="0">
                <a:solidFill>
                  <a:schemeClr val="bg1">
                    <a:lumMod val="50000"/>
                  </a:schemeClr>
                </a:solidFill>
              </a:rPr>
              <a:t>Deben </a:t>
            </a:r>
            <a:r>
              <a:rPr lang="en-US" sz="2800" dirty="0" err="1">
                <a:solidFill>
                  <a:schemeClr val="bg1">
                    <a:lumMod val="50000"/>
                  </a:schemeClr>
                </a:solidFill>
              </a:rPr>
              <a:t>ser</a:t>
            </a:r>
            <a:r>
              <a:rPr lang="en-US" sz="2800" dirty="0">
                <a:solidFill>
                  <a:schemeClr val="bg1">
                    <a:lumMod val="50000"/>
                  </a:schemeClr>
                </a:solidFill>
              </a:rPr>
              <a:t> lo </a:t>
            </a:r>
            <a:r>
              <a:rPr lang="en-US" sz="2800" dirty="0" err="1">
                <a:solidFill>
                  <a:schemeClr val="bg1">
                    <a:lumMod val="50000"/>
                  </a:schemeClr>
                </a:solidFill>
              </a:rPr>
              <a:t>más</a:t>
            </a:r>
            <a:r>
              <a:rPr lang="en-US" sz="2800" dirty="0">
                <a:solidFill>
                  <a:schemeClr val="bg1">
                    <a:lumMod val="50000"/>
                  </a:schemeClr>
                </a:solidFill>
              </a:rPr>
              <a:t> simples </a:t>
            </a:r>
            <a:r>
              <a:rPr lang="en-US" sz="2800" dirty="0" err="1">
                <a:solidFill>
                  <a:schemeClr val="bg1">
                    <a:lumMod val="50000"/>
                  </a:schemeClr>
                </a:solidFill>
              </a:rPr>
              <a:t>posibles</a:t>
            </a:r>
            <a:r>
              <a:rPr lang="en-US" sz="2800" dirty="0">
                <a:solidFill>
                  <a:schemeClr val="bg1">
                    <a:lumMod val="50000"/>
                  </a:schemeClr>
                </a:solidFill>
              </a:rPr>
              <a:t>.</a:t>
            </a:r>
          </a:p>
          <a:p>
            <a:pPr>
              <a:lnSpc>
                <a:spcPct val="120000"/>
              </a:lnSpc>
            </a:pPr>
            <a:r>
              <a:rPr lang="en-US" sz="2800" dirty="0" err="1">
                <a:solidFill>
                  <a:schemeClr val="bg1">
                    <a:lumMod val="50000"/>
                  </a:schemeClr>
                </a:solidFill>
              </a:rPr>
              <a:t>Prueba</a:t>
            </a:r>
            <a:r>
              <a:rPr lang="en-US" sz="2800" dirty="0">
                <a:solidFill>
                  <a:schemeClr val="bg1">
                    <a:lumMod val="50000"/>
                  </a:schemeClr>
                </a:solidFill>
              </a:rPr>
              <a:t> </a:t>
            </a:r>
            <a:r>
              <a:rPr lang="en-US" sz="2800" dirty="0" err="1">
                <a:solidFill>
                  <a:schemeClr val="bg1">
                    <a:lumMod val="50000"/>
                  </a:schemeClr>
                </a:solidFill>
              </a:rPr>
              <a:t>lógica</a:t>
            </a:r>
            <a:r>
              <a:rPr lang="en-US" sz="2800" dirty="0">
                <a:solidFill>
                  <a:schemeClr val="bg1">
                    <a:lumMod val="50000"/>
                  </a:schemeClr>
                </a:solidFill>
              </a:rPr>
              <a:t> de la </a:t>
            </a:r>
            <a:r>
              <a:rPr lang="en-US" sz="2800" dirty="0" err="1">
                <a:solidFill>
                  <a:schemeClr val="bg1">
                    <a:lumMod val="50000"/>
                  </a:schemeClr>
                </a:solidFill>
              </a:rPr>
              <a:t>aplicación</a:t>
            </a:r>
            <a:r>
              <a:rPr lang="en-US" sz="2800" dirty="0">
                <a:solidFill>
                  <a:schemeClr val="bg1">
                    <a:lumMod val="50000"/>
                  </a:schemeClr>
                </a:solidFill>
              </a:rPr>
              <a:t> NO </a:t>
            </a:r>
            <a:r>
              <a:rPr lang="en-US" sz="2800" dirty="0" err="1">
                <a:solidFill>
                  <a:schemeClr val="bg1">
                    <a:lumMod val="50000"/>
                  </a:schemeClr>
                </a:solidFill>
              </a:rPr>
              <a:t>métodos</a:t>
            </a:r>
            <a:r>
              <a:rPr lang="en-US" sz="2800" dirty="0">
                <a:solidFill>
                  <a:schemeClr val="bg1">
                    <a:lumMod val="50000"/>
                  </a:schemeClr>
                </a:solidFill>
              </a:rPr>
              <a:t>. </a:t>
            </a:r>
            <a:r>
              <a:rPr lang="en-US" sz="2800" dirty="0" err="1">
                <a:solidFill>
                  <a:schemeClr val="bg1">
                    <a:lumMod val="50000"/>
                  </a:schemeClr>
                </a:solidFill>
              </a:rPr>
              <a:t>Es</a:t>
            </a:r>
            <a:r>
              <a:rPr lang="en-US" sz="2800" dirty="0">
                <a:solidFill>
                  <a:schemeClr val="bg1">
                    <a:lumMod val="50000"/>
                  </a:schemeClr>
                </a:solidFill>
              </a:rPr>
              <a:t> </a:t>
            </a:r>
            <a:r>
              <a:rPr lang="en-US" sz="2800" dirty="0" err="1">
                <a:solidFill>
                  <a:schemeClr val="bg1">
                    <a:lumMod val="50000"/>
                  </a:schemeClr>
                </a:solidFill>
              </a:rPr>
              <a:t>común</a:t>
            </a:r>
            <a:r>
              <a:rPr lang="en-US" sz="2800" dirty="0">
                <a:solidFill>
                  <a:schemeClr val="bg1">
                    <a:lumMod val="50000"/>
                  </a:schemeClr>
                </a:solidFill>
              </a:rPr>
              <a:t> </a:t>
            </a:r>
            <a:r>
              <a:rPr lang="en-US" sz="2800" dirty="0" err="1">
                <a:solidFill>
                  <a:schemeClr val="bg1">
                    <a:lumMod val="50000"/>
                  </a:schemeClr>
                </a:solidFill>
              </a:rPr>
              <a:t>ver</a:t>
            </a:r>
            <a:r>
              <a:rPr lang="en-US" sz="2800" dirty="0">
                <a:solidFill>
                  <a:schemeClr val="bg1">
                    <a:lumMod val="50000"/>
                  </a:schemeClr>
                </a:solidFill>
              </a:rPr>
              <a:t> multiples </a:t>
            </a:r>
            <a:r>
              <a:rPr lang="en-US" sz="2800" dirty="0" err="1">
                <a:solidFill>
                  <a:schemeClr val="bg1">
                    <a:lumMod val="50000"/>
                  </a:schemeClr>
                </a:solidFill>
              </a:rPr>
              <a:t>pruebas</a:t>
            </a:r>
            <a:r>
              <a:rPr lang="en-US" sz="2800" dirty="0">
                <a:solidFill>
                  <a:schemeClr val="bg1">
                    <a:lumMod val="50000"/>
                  </a:schemeClr>
                </a:solidFill>
              </a:rPr>
              <a:t> para un </a:t>
            </a:r>
            <a:r>
              <a:rPr lang="en-US" sz="2800" dirty="0" err="1">
                <a:solidFill>
                  <a:schemeClr val="bg1">
                    <a:lumMod val="50000"/>
                  </a:schemeClr>
                </a:solidFill>
              </a:rPr>
              <a:t>sencillo</a:t>
            </a:r>
            <a:r>
              <a:rPr lang="en-US" sz="2800" dirty="0">
                <a:solidFill>
                  <a:schemeClr val="bg1">
                    <a:lumMod val="50000"/>
                  </a:schemeClr>
                </a:solidFill>
              </a:rPr>
              <a:t> </a:t>
            </a:r>
            <a:r>
              <a:rPr lang="en-US" sz="2800" dirty="0" err="1">
                <a:solidFill>
                  <a:schemeClr val="bg1">
                    <a:lumMod val="50000"/>
                  </a:schemeClr>
                </a:solidFill>
              </a:rPr>
              <a:t>método</a:t>
            </a:r>
            <a:r>
              <a:rPr lang="en-US" sz="2800" dirty="0">
                <a:solidFill>
                  <a:schemeClr val="bg1">
                    <a:lumMod val="50000"/>
                  </a:schemeClr>
                </a:solidFill>
              </a:rPr>
              <a:t>.</a:t>
            </a:r>
          </a:p>
          <a:p>
            <a:pPr>
              <a:lnSpc>
                <a:spcPct val="120000"/>
              </a:lnSpc>
            </a:pPr>
            <a:r>
              <a:rPr lang="en-US" sz="2800" dirty="0">
                <a:solidFill>
                  <a:schemeClr val="bg1">
                    <a:lumMod val="50000"/>
                  </a:schemeClr>
                </a:solidFill>
              </a:rPr>
              <a:t>Si el test </a:t>
            </a:r>
            <a:r>
              <a:rPr lang="en-US" sz="2800" dirty="0" err="1">
                <a:solidFill>
                  <a:schemeClr val="bg1">
                    <a:lumMod val="50000"/>
                  </a:schemeClr>
                </a:solidFill>
              </a:rPr>
              <a:t>es</a:t>
            </a:r>
            <a:r>
              <a:rPr lang="en-US" sz="2800" dirty="0">
                <a:solidFill>
                  <a:schemeClr val="bg1">
                    <a:lumMod val="50000"/>
                  </a:schemeClr>
                </a:solidFill>
              </a:rPr>
              <a:t> </a:t>
            </a:r>
            <a:r>
              <a:rPr lang="en-US" sz="2800" dirty="0" err="1">
                <a:solidFill>
                  <a:schemeClr val="bg1">
                    <a:lumMod val="50000"/>
                  </a:schemeClr>
                </a:solidFill>
              </a:rPr>
              <a:t>difícil</a:t>
            </a:r>
            <a:r>
              <a:rPr lang="en-US" sz="2800" dirty="0">
                <a:solidFill>
                  <a:schemeClr val="bg1">
                    <a:lumMod val="50000"/>
                  </a:schemeClr>
                </a:solidFill>
              </a:rPr>
              <a:t> de </a:t>
            </a:r>
            <a:r>
              <a:rPr lang="en-US" sz="2800" dirty="0" err="1">
                <a:solidFill>
                  <a:schemeClr val="bg1">
                    <a:lumMod val="50000"/>
                  </a:schemeClr>
                </a:solidFill>
              </a:rPr>
              <a:t>escribir</a:t>
            </a:r>
            <a:r>
              <a:rPr lang="en-US" sz="2800" dirty="0">
                <a:solidFill>
                  <a:schemeClr val="bg1">
                    <a:lumMod val="50000"/>
                  </a:schemeClr>
                </a:solidFill>
              </a:rPr>
              <a:t>…</a:t>
            </a:r>
          </a:p>
          <a:p>
            <a:pPr lvl="1">
              <a:lnSpc>
                <a:spcPct val="120000"/>
              </a:lnSpc>
            </a:pPr>
            <a:r>
              <a:rPr lang="en-US" sz="2400" dirty="0" err="1">
                <a:solidFill>
                  <a:schemeClr val="bg1">
                    <a:lumMod val="50000"/>
                  </a:schemeClr>
                </a:solidFill>
              </a:rPr>
              <a:t>Falta</a:t>
            </a:r>
            <a:r>
              <a:rPr lang="en-US" sz="2400" dirty="0">
                <a:solidFill>
                  <a:schemeClr val="bg1">
                    <a:lumMod val="50000"/>
                  </a:schemeClr>
                </a:solidFill>
              </a:rPr>
              <a:t> context para </a:t>
            </a:r>
            <a:r>
              <a:rPr lang="en-US" sz="2400" dirty="0" err="1">
                <a:solidFill>
                  <a:schemeClr val="bg1">
                    <a:lumMod val="50000"/>
                  </a:schemeClr>
                </a:solidFill>
              </a:rPr>
              <a:t>identificar</a:t>
            </a:r>
            <a:r>
              <a:rPr lang="en-US" sz="2400" dirty="0">
                <a:solidFill>
                  <a:schemeClr val="bg1">
                    <a:lumMod val="50000"/>
                  </a:schemeClr>
                </a:solidFill>
              </a:rPr>
              <a:t> requisites.</a:t>
            </a:r>
          </a:p>
          <a:p>
            <a:pPr lvl="1">
              <a:lnSpc>
                <a:spcPct val="120000"/>
              </a:lnSpc>
            </a:pPr>
            <a:r>
              <a:rPr lang="en-US" sz="2400" dirty="0" err="1">
                <a:solidFill>
                  <a:schemeClr val="bg1">
                    <a:lumMod val="50000"/>
                  </a:schemeClr>
                </a:solidFill>
              </a:rPr>
              <a:t>Indicar</a:t>
            </a:r>
            <a:r>
              <a:rPr lang="en-US" sz="2400" dirty="0">
                <a:solidFill>
                  <a:schemeClr val="bg1">
                    <a:lumMod val="50000"/>
                  </a:schemeClr>
                </a:solidFill>
              </a:rPr>
              <a:t> un </a:t>
            </a:r>
            <a:r>
              <a:rPr lang="en-US" sz="2400" dirty="0" err="1">
                <a:solidFill>
                  <a:schemeClr val="bg1">
                    <a:lumMod val="50000"/>
                  </a:schemeClr>
                </a:solidFill>
              </a:rPr>
              <a:t>problema</a:t>
            </a:r>
            <a:r>
              <a:rPr lang="en-US" sz="2400" dirty="0">
                <a:solidFill>
                  <a:schemeClr val="bg1">
                    <a:lumMod val="50000"/>
                  </a:schemeClr>
                </a:solidFill>
              </a:rPr>
              <a:t> de </a:t>
            </a:r>
            <a:r>
              <a:rPr lang="en-US" sz="2400" dirty="0" err="1">
                <a:solidFill>
                  <a:schemeClr val="bg1">
                    <a:lumMod val="50000"/>
                  </a:schemeClr>
                </a:solidFill>
              </a:rPr>
              <a:t>diseño</a:t>
            </a:r>
            <a:r>
              <a:rPr lang="en-US" sz="2400" dirty="0">
                <a:solidFill>
                  <a:schemeClr val="bg1">
                    <a:lumMod val="50000"/>
                  </a:schemeClr>
                </a:solidFill>
              </a:rPr>
              <a:t>.</a:t>
            </a:r>
          </a:p>
          <a:p>
            <a:pPr marL="0" indent="0">
              <a:lnSpc>
                <a:spcPct val="120000"/>
              </a:lnSpc>
              <a:buNone/>
            </a:pPr>
            <a:endParaRPr lang="en-US" sz="2800" dirty="0">
              <a:solidFill>
                <a:schemeClr val="bg1">
                  <a:lumMod val="50000"/>
                </a:schemeClr>
              </a:solidFill>
            </a:endParaRP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ESCRIBIENDO  </a:t>
            </a:r>
            <a:r>
              <a:rPr lang="en-US" b="1" dirty="0"/>
              <a:t>TESTS UNITARIOS</a:t>
            </a:r>
          </a:p>
        </p:txBody>
      </p:sp>
    </p:spTree>
    <p:extLst>
      <p:ext uri="{BB962C8B-B14F-4D97-AF65-F5344CB8AC3E}">
        <p14:creationId xmlns:p14="http://schemas.microsoft.com/office/powerpoint/2010/main" val="27809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accent2"/>
                </a:solidFill>
                <a:latin typeface="+mn-lt"/>
              </a:rPr>
              <a:t>Javier Suárez</a:t>
            </a: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1">
                    <a:lumMod val="50000"/>
                  </a:schemeClr>
                </a:solidFill>
              </a:rPr>
              <a:t>Microsoft MVP </a:t>
            </a:r>
          </a:p>
          <a:p>
            <a:r>
              <a:rPr lang="en-US" sz="2400" dirty="0">
                <a:solidFill>
                  <a:schemeClr val="accent1">
                    <a:lumMod val="50000"/>
                  </a:schemeClr>
                </a:solidFill>
              </a:rPr>
              <a:t>Xamarin MVP</a:t>
            </a:r>
          </a:p>
          <a:p>
            <a:r>
              <a:rPr lang="en-US" sz="2400" dirty="0">
                <a:solidFill>
                  <a:schemeClr val="accent1">
                    <a:lumMod val="50000"/>
                  </a:schemeClr>
                </a:solidFill>
              </a:rPr>
              <a:t>Software Developer at Plain Concepts</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Blog: </a:t>
            </a:r>
            <a:r>
              <a:rPr lang="en-US" sz="2400" dirty="0">
                <a:solidFill>
                  <a:schemeClr val="tx1">
                    <a:lumMod val="95000"/>
                    <a:lumOff val="5000"/>
                  </a:schemeClr>
                </a:solidFill>
                <a:hlinkClick r:id="rId2"/>
              </a:rPr>
              <a:t>http://geeks.ms/blogs/jsuarez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a:solidFill>
                  <a:schemeClr val="accent1">
                    <a:lumMod val="50000"/>
                  </a:schemeClr>
                </a:solidFill>
              </a:rPr>
              <a:t>Email: </a:t>
            </a:r>
            <a:r>
              <a:rPr lang="en-US" sz="2400" dirty="0">
                <a:solidFill>
                  <a:schemeClr val="accent1">
                    <a:lumMod val="50000"/>
                  </a:schemeClr>
                </a:solidFill>
                <a:hlinkClick r:id="rId3"/>
              </a:rPr>
              <a:t>javiersuarezruiz@hotmail.com</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Twitter: @</a:t>
            </a:r>
            <a:r>
              <a:rPr lang="en-US" sz="2400" dirty="0" err="1">
                <a:solidFill>
                  <a:schemeClr val="accent1">
                    <a:lumMod val="50000"/>
                  </a:schemeClr>
                </a:solidFill>
              </a:rPr>
              <a:t>jsuarezruiz</a:t>
            </a:r>
            <a:endParaRPr lang="en-US" sz="2400" dirty="0">
              <a:solidFill>
                <a:schemeClr val="accent1">
                  <a:lumMod val="50000"/>
                </a:schemeClr>
              </a:solidFill>
            </a:endParaRPr>
          </a:p>
          <a:p>
            <a:endParaRPr lang="en-US" sz="2400" dirty="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0321" y="2343150"/>
            <a:ext cx="290607" cy="456029"/>
          </a:xfrm>
          <a:prstGeom prst="rect">
            <a:avLst/>
          </a:prstGeom>
        </p:spPr>
      </p:pic>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3971" y="2340543"/>
            <a:ext cx="386410" cy="458636"/>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a:solidFill>
            <a:schemeClr val="tx1"/>
          </a:solidFill>
        </p:spPr>
        <p:txBody>
          <a:bodyPr>
            <a:normAutofit fontScale="77500" lnSpcReduction="20000"/>
          </a:bodyPr>
          <a:lstStyle/>
          <a:p>
            <a:pPr marL="0" indent="0">
              <a:lnSpc>
                <a:spcPct val="120000"/>
              </a:lnSpc>
              <a:buNone/>
            </a:pPr>
            <a:r>
              <a:rPr lang="en-US" sz="2800" dirty="0">
                <a:solidFill>
                  <a:schemeClr val="bg1"/>
                </a:solidFill>
                <a:latin typeface="Consolas" panose="020B0609020204030204" pitchFamily="49" charset="0"/>
              </a:rPr>
              <a:t>[</a:t>
            </a:r>
            <a:r>
              <a:rPr lang="en-US" sz="2800" dirty="0" err="1">
                <a:solidFill>
                  <a:schemeClr val="bg1"/>
                </a:solidFill>
                <a:latin typeface="Consolas" panose="020B0609020204030204" pitchFamily="49" charset="0"/>
              </a:rPr>
              <a:t>TextFixture</a:t>
            </a:r>
            <a:r>
              <a:rPr lang="en-US" sz="2800" dirty="0">
                <a:solidFill>
                  <a:schemeClr val="bg1"/>
                </a:solidFill>
                <a:latin typeface="Consolas" panose="020B0609020204030204" pitchFamily="49" charset="0"/>
              </a:rPr>
              <a:t>]</a:t>
            </a:r>
          </a:p>
          <a:p>
            <a:pPr marL="0" indent="0">
              <a:lnSpc>
                <a:spcPct val="120000"/>
              </a:lnSpc>
              <a:buNone/>
            </a:pPr>
            <a:r>
              <a:rPr lang="en-US" sz="2800" dirty="0">
                <a:solidFill>
                  <a:schemeClr val="bg1"/>
                </a:solidFill>
                <a:latin typeface="Consolas" panose="020B0609020204030204" pitchFamily="49" charset="0"/>
              </a:rPr>
              <a:t>public class Tests</a:t>
            </a:r>
          </a:p>
          <a:p>
            <a:pPr marL="0" indent="0">
              <a:lnSpc>
                <a:spcPct val="120000"/>
              </a:lnSpc>
              <a:buNone/>
            </a:pPr>
            <a:r>
              <a:rPr lang="en-US" sz="2800" dirty="0">
                <a:solidFill>
                  <a:schemeClr val="bg1"/>
                </a:solidFill>
                <a:latin typeface="Consolas" panose="020B0609020204030204" pitchFamily="49" charset="0"/>
              </a:rPr>
              <a:t>{</a:t>
            </a:r>
          </a:p>
          <a:p>
            <a:pPr marL="0" indent="0">
              <a:lnSpc>
                <a:spcPct val="120000"/>
              </a:lnSpc>
              <a:buNone/>
            </a:pPr>
            <a:r>
              <a:rPr lang="en-US" sz="2800" dirty="0">
                <a:solidFill>
                  <a:schemeClr val="bg1"/>
                </a:solidFill>
                <a:latin typeface="Consolas" panose="020B0609020204030204" pitchFamily="49" charset="0"/>
              </a:rPr>
              <a:t>      [Test]</a:t>
            </a:r>
          </a:p>
          <a:p>
            <a:pPr marL="0" indent="0">
              <a:lnSpc>
                <a:spcPct val="120000"/>
              </a:lnSpc>
              <a:buNone/>
            </a:pPr>
            <a:r>
              <a:rPr lang="en-US" sz="2800" dirty="0">
                <a:solidFill>
                  <a:schemeClr val="bg1"/>
                </a:solidFill>
                <a:latin typeface="Consolas" panose="020B0609020204030204" pitchFamily="49" charset="0"/>
              </a:rPr>
              <a:t>	public void </a:t>
            </a:r>
            <a:r>
              <a:rPr lang="en-US" sz="2800" dirty="0" err="1">
                <a:solidFill>
                  <a:schemeClr val="bg1"/>
                </a:solidFill>
                <a:latin typeface="Consolas" panose="020B0609020204030204" pitchFamily="49" charset="0"/>
              </a:rPr>
              <a:t>TestSomething_ShouldBeOk</a:t>
            </a:r>
            <a:r>
              <a:rPr lang="en-US" sz="2800" dirty="0">
                <a:solidFill>
                  <a:schemeClr val="bg1"/>
                </a:solidFill>
                <a:latin typeface="Consolas" panose="020B0609020204030204" pitchFamily="49" charset="0"/>
              </a:rPr>
              <a:t>()</a:t>
            </a:r>
          </a:p>
          <a:p>
            <a:pPr marL="0" indent="0">
              <a:lnSpc>
                <a:spcPct val="120000"/>
              </a:lnSpc>
              <a:buNone/>
            </a:pPr>
            <a:r>
              <a:rPr lang="en-US" sz="2800" dirty="0">
                <a:solidFill>
                  <a:schemeClr val="bg1"/>
                </a:solidFill>
                <a:latin typeface="Consolas" panose="020B0609020204030204" pitchFamily="49" charset="0"/>
              </a:rPr>
              <a:t>	{</a:t>
            </a:r>
          </a:p>
          <a:p>
            <a:pPr marL="0" indent="0">
              <a:lnSpc>
                <a:spcPct val="120000"/>
              </a:lnSpc>
              <a:buNone/>
            </a:pPr>
            <a:endParaRPr lang="en-US" sz="2800" dirty="0">
              <a:solidFill>
                <a:schemeClr val="bg1"/>
              </a:solidFill>
              <a:latin typeface="Consolas" panose="020B0609020204030204" pitchFamily="49" charset="0"/>
            </a:endParaRPr>
          </a:p>
          <a:p>
            <a:pPr marL="0" indent="0">
              <a:lnSpc>
                <a:spcPct val="120000"/>
              </a:lnSpc>
              <a:buNone/>
            </a:pPr>
            <a:r>
              <a:rPr lang="en-US" sz="2800" dirty="0">
                <a:solidFill>
                  <a:schemeClr val="bg1"/>
                </a:solidFill>
                <a:latin typeface="Consolas" panose="020B0609020204030204" pitchFamily="49" charset="0"/>
              </a:rPr>
              <a:t>	}</a:t>
            </a:r>
          </a:p>
          <a:p>
            <a:pPr marL="0" indent="0">
              <a:lnSpc>
                <a:spcPct val="120000"/>
              </a:lnSpc>
              <a:buNone/>
            </a:pPr>
            <a:r>
              <a:rPr lang="en-US" sz="2800" dirty="0">
                <a:solidFill>
                  <a:schemeClr val="bg1"/>
                </a:solidFill>
                <a:latin typeface="Consolas" panose="020B0609020204030204" pitchFamily="49" charset="0"/>
              </a:rPr>
              <a:t>}</a:t>
            </a:r>
            <a:endParaRPr lang="en-US" sz="2400" dirty="0">
              <a:solidFill>
                <a:schemeClr val="bg1"/>
              </a:solidFill>
              <a:latin typeface="Consolas" panose="020B0609020204030204" pitchFamily="49" charset="0"/>
            </a:endParaRPr>
          </a:p>
          <a:p>
            <a:pPr marL="0" indent="0">
              <a:lnSpc>
                <a:spcPct val="120000"/>
              </a:lnSpc>
              <a:buNone/>
            </a:pPr>
            <a:endParaRPr lang="en-US" sz="2800" dirty="0">
              <a:solidFill>
                <a:schemeClr val="bg1">
                  <a:lumMod val="50000"/>
                </a:schemeClr>
              </a:solidFill>
            </a:endParaRP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ESCRIBIENDO  </a:t>
            </a:r>
            <a:r>
              <a:rPr lang="en-US" b="1" dirty="0"/>
              <a:t>TESTS UNITARIOS</a:t>
            </a:r>
          </a:p>
        </p:txBody>
      </p:sp>
    </p:spTree>
    <p:extLst>
      <p:ext uri="{BB962C8B-B14F-4D97-AF65-F5344CB8AC3E}">
        <p14:creationId xmlns:p14="http://schemas.microsoft.com/office/powerpoint/2010/main" val="151237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App Xamarin y test </a:t>
            </a:r>
            <a:r>
              <a:rPr lang="en-US" i="1" dirty="0" err="1">
                <a:latin typeface="Segoe UI" panose="020B0502040204020203" pitchFamily="34" charset="0"/>
                <a:cs typeface="Segoe UI" panose="020B0502040204020203" pitchFamily="34" charset="0"/>
              </a:rPr>
              <a:t>unitarios</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7815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3733800"/>
          </a:xfrm>
          <a:prstGeom prst="rect">
            <a:avLst/>
          </a:prstGeom>
        </p:spPr>
        <p:txBody>
          <a:bodyPr>
            <a:normAutofit fontScale="92500"/>
          </a:bodyPr>
          <a:lstStyle/>
          <a:p>
            <a:pPr marL="0" indent="0">
              <a:lnSpc>
                <a:spcPct val="120000"/>
              </a:lnSpc>
              <a:buNone/>
            </a:pPr>
            <a:r>
              <a:rPr lang="en-US" sz="2800" dirty="0">
                <a:solidFill>
                  <a:schemeClr val="bg1">
                    <a:lumMod val="50000"/>
                  </a:schemeClr>
                </a:solidFill>
              </a:rPr>
              <a:t>Las </a:t>
            </a:r>
            <a:r>
              <a:rPr lang="en-US" sz="2800" dirty="0" err="1">
                <a:solidFill>
                  <a:schemeClr val="bg1">
                    <a:lumMod val="50000"/>
                  </a:schemeClr>
                </a:solidFill>
              </a:rPr>
              <a:t>pruebas</a:t>
            </a:r>
            <a:r>
              <a:rPr lang="en-US" sz="2800" dirty="0">
                <a:solidFill>
                  <a:schemeClr val="bg1">
                    <a:lumMod val="50000"/>
                  </a:schemeClr>
                </a:solidFill>
              </a:rPr>
              <a:t> de UI </a:t>
            </a:r>
            <a:r>
              <a:rPr lang="en-US" sz="2800" dirty="0" err="1">
                <a:solidFill>
                  <a:schemeClr val="bg1">
                    <a:lumMod val="50000"/>
                  </a:schemeClr>
                </a:solidFill>
              </a:rPr>
              <a:t>es</a:t>
            </a:r>
            <a:r>
              <a:rPr lang="en-US" sz="2800" dirty="0">
                <a:solidFill>
                  <a:schemeClr val="bg1">
                    <a:lumMod val="50000"/>
                  </a:schemeClr>
                </a:solidFill>
              </a:rPr>
              <a:t> el </a:t>
            </a:r>
            <a:r>
              <a:rPr lang="en-US" sz="2800" dirty="0" err="1">
                <a:solidFill>
                  <a:schemeClr val="bg1">
                    <a:lumMod val="50000"/>
                  </a:schemeClr>
                </a:solidFill>
              </a:rPr>
              <a:t>proceso</a:t>
            </a:r>
            <a:r>
              <a:rPr lang="en-US" sz="2800" dirty="0">
                <a:solidFill>
                  <a:schemeClr val="bg1">
                    <a:lumMod val="50000"/>
                  </a:schemeClr>
                </a:solidFill>
              </a:rPr>
              <a:t> de </a:t>
            </a:r>
            <a:r>
              <a:rPr lang="en-US" sz="2800" dirty="0" err="1">
                <a:solidFill>
                  <a:schemeClr val="bg1">
                    <a:lumMod val="50000"/>
                  </a:schemeClr>
                </a:solidFill>
              </a:rPr>
              <a:t>probar</a:t>
            </a:r>
            <a:r>
              <a:rPr lang="en-US" sz="2800" dirty="0">
                <a:solidFill>
                  <a:schemeClr val="bg1">
                    <a:lumMod val="50000"/>
                  </a:schemeClr>
                </a:solidFill>
              </a:rPr>
              <a:t> la </a:t>
            </a:r>
            <a:r>
              <a:rPr lang="en-US" sz="2800" b="1" dirty="0" err="1">
                <a:solidFill>
                  <a:schemeClr val="bg1">
                    <a:lumMod val="50000"/>
                  </a:schemeClr>
                </a:solidFill>
              </a:rPr>
              <a:t>interfaz</a:t>
            </a:r>
            <a:r>
              <a:rPr lang="en-US" sz="2800" b="1" dirty="0">
                <a:solidFill>
                  <a:schemeClr val="bg1">
                    <a:lumMod val="50000"/>
                  </a:schemeClr>
                </a:solidFill>
              </a:rPr>
              <a:t> de </a:t>
            </a:r>
            <a:r>
              <a:rPr lang="en-US" sz="2800" b="1" dirty="0" err="1">
                <a:solidFill>
                  <a:schemeClr val="bg1">
                    <a:lumMod val="50000"/>
                  </a:schemeClr>
                </a:solidFill>
              </a:rPr>
              <a:t>usuario</a:t>
            </a:r>
            <a:r>
              <a:rPr lang="en-US" sz="2800" b="1" dirty="0">
                <a:solidFill>
                  <a:schemeClr val="bg1">
                    <a:lumMod val="50000"/>
                  </a:schemeClr>
                </a:solidFill>
              </a:rPr>
              <a:t> </a:t>
            </a:r>
            <a:r>
              <a:rPr lang="en-US" sz="2800" dirty="0">
                <a:solidFill>
                  <a:schemeClr val="bg1">
                    <a:lumMod val="50000"/>
                  </a:schemeClr>
                </a:solidFill>
              </a:rPr>
              <a:t>de la </a:t>
            </a:r>
            <a:r>
              <a:rPr lang="en-US" sz="2800" dirty="0" err="1">
                <a:solidFill>
                  <a:schemeClr val="bg1">
                    <a:lumMod val="50000"/>
                  </a:schemeClr>
                </a:solidFill>
              </a:rPr>
              <a:t>aplicación</a:t>
            </a:r>
            <a:r>
              <a:rPr lang="en-US" sz="2800" dirty="0">
                <a:solidFill>
                  <a:schemeClr val="bg1">
                    <a:lumMod val="50000"/>
                  </a:schemeClr>
                </a:solidFill>
              </a:rPr>
              <a:t> y </a:t>
            </a:r>
            <a:r>
              <a:rPr lang="en-US" sz="2800" dirty="0" err="1">
                <a:solidFill>
                  <a:schemeClr val="bg1">
                    <a:lumMod val="50000"/>
                  </a:schemeClr>
                </a:solidFill>
              </a:rPr>
              <a:t>su</a:t>
            </a:r>
            <a:r>
              <a:rPr lang="en-US" sz="2800" dirty="0">
                <a:solidFill>
                  <a:schemeClr val="bg1">
                    <a:lumMod val="50000"/>
                  </a:schemeClr>
                </a:solidFill>
              </a:rPr>
              <a:t> </a:t>
            </a:r>
            <a:r>
              <a:rPr lang="en-US" sz="2800" dirty="0" err="1">
                <a:solidFill>
                  <a:schemeClr val="bg1">
                    <a:lumMod val="50000"/>
                  </a:schemeClr>
                </a:solidFill>
              </a:rPr>
              <a:t>interacción</a:t>
            </a:r>
            <a:r>
              <a:rPr lang="en-US" sz="2800" dirty="0">
                <a:solidFill>
                  <a:schemeClr val="bg1">
                    <a:lumMod val="50000"/>
                  </a:schemeClr>
                </a:solidFill>
              </a:rPr>
              <a:t> de forma </a:t>
            </a:r>
            <a:r>
              <a:rPr lang="en-US" sz="2800" dirty="0" err="1">
                <a:solidFill>
                  <a:schemeClr val="bg1">
                    <a:lumMod val="50000"/>
                  </a:schemeClr>
                </a:solidFill>
              </a:rPr>
              <a:t>automática</a:t>
            </a:r>
            <a:r>
              <a:rPr lang="en-US" sz="2800" dirty="0">
                <a:solidFill>
                  <a:schemeClr val="bg1">
                    <a:lumMod val="50000"/>
                  </a:schemeClr>
                </a:solidFill>
              </a:rPr>
              <a:t>.</a:t>
            </a:r>
          </a:p>
          <a:p>
            <a:pPr>
              <a:lnSpc>
                <a:spcPct val="120000"/>
              </a:lnSpc>
            </a:pPr>
            <a:r>
              <a:rPr lang="en-US" sz="2800" dirty="0" err="1">
                <a:solidFill>
                  <a:schemeClr val="bg1">
                    <a:lumMod val="50000"/>
                  </a:schemeClr>
                </a:solidFill>
              </a:rPr>
              <a:t>Normalmente</a:t>
            </a:r>
            <a:r>
              <a:rPr lang="en-US" sz="2800" dirty="0">
                <a:solidFill>
                  <a:schemeClr val="bg1">
                    <a:lumMod val="50000"/>
                  </a:schemeClr>
                </a:solidFill>
              </a:rPr>
              <a:t> se </a:t>
            </a:r>
            <a:r>
              <a:rPr lang="en-US" sz="2800" dirty="0" err="1">
                <a:solidFill>
                  <a:schemeClr val="bg1">
                    <a:lumMod val="50000"/>
                  </a:schemeClr>
                </a:solidFill>
              </a:rPr>
              <a:t>suelen</a:t>
            </a:r>
            <a:r>
              <a:rPr lang="en-US" sz="2800" dirty="0">
                <a:solidFill>
                  <a:schemeClr val="bg1">
                    <a:lumMod val="50000"/>
                  </a:schemeClr>
                </a:solidFill>
              </a:rPr>
              <a:t> </a:t>
            </a:r>
            <a:r>
              <a:rPr lang="en-US" sz="2800" dirty="0" err="1">
                <a:solidFill>
                  <a:schemeClr val="bg1">
                    <a:lumMod val="50000"/>
                  </a:schemeClr>
                </a:solidFill>
              </a:rPr>
              <a:t>hacer</a:t>
            </a:r>
            <a:r>
              <a:rPr lang="en-US" sz="2800" dirty="0">
                <a:solidFill>
                  <a:schemeClr val="bg1">
                    <a:lumMod val="50000"/>
                  </a:schemeClr>
                </a:solidFill>
              </a:rPr>
              <a:t> </a:t>
            </a:r>
            <a:r>
              <a:rPr lang="en-US" sz="2800" dirty="0" err="1">
                <a:solidFill>
                  <a:schemeClr val="bg1">
                    <a:lumMod val="50000"/>
                  </a:schemeClr>
                </a:solidFill>
              </a:rPr>
              <a:t>estas</a:t>
            </a:r>
            <a:r>
              <a:rPr lang="en-US" sz="2800" dirty="0">
                <a:solidFill>
                  <a:schemeClr val="bg1">
                    <a:lumMod val="50000"/>
                  </a:schemeClr>
                </a:solidFill>
              </a:rPr>
              <a:t> </a:t>
            </a:r>
            <a:r>
              <a:rPr lang="en-US" sz="2800" dirty="0" err="1">
                <a:solidFill>
                  <a:schemeClr val="bg1">
                    <a:lumMod val="50000"/>
                  </a:schemeClr>
                </a:solidFill>
              </a:rPr>
              <a:t>pruebas</a:t>
            </a:r>
            <a:r>
              <a:rPr lang="en-US" sz="2800" dirty="0">
                <a:solidFill>
                  <a:schemeClr val="bg1">
                    <a:lumMod val="50000"/>
                  </a:schemeClr>
                </a:solidFill>
              </a:rPr>
              <a:t> de forma manual.</a:t>
            </a:r>
          </a:p>
          <a:p>
            <a:pPr>
              <a:lnSpc>
                <a:spcPct val="120000"/>
              </a:lnSpc>
            </a:pPr>
            <a:r>
              <a:rPr lang="en-US" sz="2800" dirty="0" err="1">
                <a:solidFill>
                  <a:schemeClr val="bg1">
                    <a:lumMod val="50000"/>
                  </a:schemeClr>
                </a:solidFill>
              </a:rPr>
              <a:t>Utilizadas</a:t>
            </a:r>
            <a:r>
              <a:rPr lang="en-US" sz="2800" dirty="0">
                <a:solidFill>
                  <a:schemeClr val="bg1">
                    <a:lumMod val="50000"/>
                  </a:schemeClr>
                </a:solidFill>
              </a:rPr>
              <a:t> para </a:t>
            </a:r>
            <a:r>
              <a:rPr lang="en-US" sz="2800" dirty="0" err="1">
                <a:solidFill>
                  <a:schemeClr val="bg1">
                    <a:lumMod val="50000"/>
                  </a:schemeClr>
                </a:solidFill>
              </a:rPr>
              <a:t>identificar</a:t>
            </a:r>
            <a:r>
              <a:rPr lang="en-US" sz="2800" dirty="0">
                <a:solidFill>
                  <a:schemeClr val="bg1">
                    <a:lumMod val="50000"/>
                  </a:schemeClr>
                </a:solidFill>
              </a:rPr>
              <a:t> </a:t>
            </a:r>
            <a:r>
              <a:rPr lang="en-US" sz="2800" dirty="0" err="1">
                <a:solidFill>
                  <a:schemeClr val="bg1">
                    <a:lumMod val="50000"/>
                  </a:schemeClr>
                </a:solidFill>
              </a:rPr>
              <a:t>problemas</a:t>
            </a:r>
            <a:r>
              <a:rPr lang="en-US" sz="2800" dirty="0">
                <a:solidFill>
                  <a:schemeClr val="bg1">
                    <a:lumMod val="50000"/>
                  </a:schemeClr>
                </a:solidFill>
              </a:rPr>
              <a:t> de UX.</a:t>
            </a:r>
          </a:p>
          <a:p>
            <a:pPr>
              <a:lnSpc>
                <a:spcPct val="120000"/>
              </a:lnSpc>
            </a:pPr>
            <a:r>
              <a:rPr lang="en-US" sz="2800" dirty="0" err="1">
                <a:solidFill>
                  <a:schemeClr val="bg1">
                    <a:lumMod val="50000"/>
                  </a:schemeClr>
                </a:solidFill>
              </a:rPr>
              <a:t>Pueden</a:t>
            </a:r>
            <a:r>
              <a:rPr lang="en-US" sz="2800" dirty="0">
                <a:solidFill>
                  <a:schemeClr val="bg1">
                    <a:lumMod val="50000"/>
                  </a:schemeClr>
                </a:solidFill>
              </a:rPr>
              <a:t> </a:t>
            </a:r>
            <a:r>
              <a:rPr lang="en-US" sz="2800" dirty="0" err="1">
                <a:solidFill>
                  <a:schemeClr val="bg1">
                    <a:lumMod val="50000"/>
                  </a:schemeClr>
                </a:solidFill>
              </a:rPr>
              <a:t>identificar</a:t>
            </a:r>
            <a:r>
              <a:rPr lang="en-US" sz="2800" dirty="0">
                <a:solidFill>
                  <a:schemeClr val="bg1">
                    <a:lumMod val="50000"/>
                  </a:schemeClr>
                </a:solidFill>
              </a:rPr>
              <a:t> </a:t>
            </a:r>
            <a:r>
              <a:rPr lang="en-US" sz="2800" dirty="0" err="1">
                <a:solidFill>
                  <a:schemeClr val="bg1">
                    <a:lumMod val="50000"/>
                  </a:schemeClr>
                </a:solidFill>
              </a:rPr>
              <a:t>problemas</a:t>
            </a:r>
            <a:r>
              <a:rPr lang="en-US" sz="2800" dirty="0">
                <a:solidFill>
                  <a:schemeClr val="bg1">
                    <a:lumMod val="50000"/>
                  </a:schemeClr>
                </a:solidFill>
              </a:rPr>
              <a:t> con </a:t>
            </a:r>
            <a:r>
              <a:rPr lang="en-US" sz="2800" dirty="0" err="1">
                <a:solidFill>
                  <a:schemeClr val="bg1">
                    <a:lumMod val="50000"/>
                  </a:schemeClr>
                </a:solidFill>
              </a:rPr>
              <a:t>algunas</a:t>
            </a:r>
            <a:r>
              <a:rPr lang="en-US" sz="2800" dirty="0">
                <a:solidFill>
                  <a:schemeClr val="bg1">
                    <a:lumMod val="50000"/>
                  </a:schemeClr>
                </a:solidFill>
              </a:rPr>
              <a:t> </a:t>
            </a:r>
            <a:r>
              <a:rPr lang="en-US" sz="2800" dirty="0" err="1">
                <a:solidFill>
                  <a:schemeClr val="bg1">
                    <a:lumMod val="50000"/>
                  </a:schemeClr>
                </a:solidFill>
              </a:rPr>
              <a:t>plataformas</a:t>
            </a:r>
            <a:r>
              <a:rPr lang="en-US" sz="2800" dirty="0">
                <a:solidFill>
                  <a:schemeClr val="bg1">
                    <a:lumMod val="50000"/>
                  </a:schemeClr>
                </a:solidFill>
              </a:rPr>
              <a:t>, Sistemas </a:t>
            </a:r>
            <a:r>
              <a:rPr lang="en-US" sz="2800" dirty="0" err="1">
                <a:solidFill>
                  <a:schemeClr val="bg1">
                    <a:lumMod val="50000"/>
                  </a:schemeClr>
                </a:solidFill>
              </a:rPr>
              <a:t>operativos</a:t>
            </a:r>
            <a:r>
              <a:rPr lang="en-US" sz="2800" dirty="0">
                <a:solidFill>
                  <a:schemeClr val="bg1">
                    <a:lumMod val="50000"/>
                  </a:schemeClr>
                </a:solidFill>
              </a:rPr>
              <a:t> o </a:t>
            </a:r>
            <a:r>
              <a:rPr lang="en-US" sz="2800" dirty="0" err="1">
                <a:solidFill>
                  <a:schemeClr val="bg1">
                    <a:lumMod val="50000"/>
                  </a:schemeClr>
                </a:solidFill>
              </a:rPr>
              <a:t>factores</a:t>
            </a:r>
            <a:r>
              <a:rPr lang="en-US" sz="2800" dirty="0">
                <a:solidFill>
                  <a:schemeClr val="bg1">
                    <a:lumMod val="50000"/>
                  </a:schemeClr>
                </a:solidFill>
              </a:rPr>
              <a:t> de forma.</a:t>
            </a:r>
            <a:endParaRPr lang="en-US" sz="2400" dirty="0">
              <a:solidFill>
                <a:schemeClr val="bg1">
                  <a:lumMod val="50000"/>
                </a:schemeClr>
              </a:solidFill>
            </a:endParaRPr>
          </a:p>
          <a:p>
            <a:pPr marL="0" indent="0">
              <a:lnSpc>
                <a:spcPct val="120000"/>
              </a:lnSpc>
              <a:buNone/>
            </a:pPr>
            <a:endParaRPr lang="en-US" sz="2800" dirty="0">
              <a:solidFill>
                <a:schemeClr val="bg1">
                  <a:lumMod val="50000"/>
                </a:schemeClr>
              </a:solidFill>
            </a:endParaRPr>
          </a:p>
          <a:p>
            <a:pPr>
              <a:lnSpc>
                <a:spcPct val="120000"/>
              </a:lnSpc>
            </a:pPr>
            <a:endParaRPr lang="en-US" sz="2800"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INTRODUCCIÓN A LAS  </a:t>
            </a:r>
            <a:r>
              <a:rPr lang="en-US" b="1" dirty="0"/>
              <a:t>PRUEBAS DE UI</a:t>
            </a:r>
          </a:p>
        </p:txBody>
      </p:sp>
    </p:spTree>
    <p:extLst>
      <p:ext uri="{BB962C8B-B14F-4D97-AF65-F5344CB8AC3E}">
        <p14:creationId xmlns:p14="http://schemas.microsoft.com/office/powerpoint/2010/main" val="142920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fontScale="77500" lnSpcReduction="20000"/>
          </a:bodyPr>
          <a:lstStyle/>
          <a:p>
            <a:pPr>
              <a:lnSpc>
                <a:spcPct val="120000"/>
              </a:lnSpc>
            </a:pPr>
            <a:r>
              <a:rPr lang="en-US" dirty="0" err="1">
                <a:solidFill>
                  <a:schemeClr val="bg1">
                    <a:lumMod val="50000"/>
                  </a:schemeClr>
                </a:solidFill>
              </a:rPr>
              <a:t>Crear</a:t>
            </a:r>
            <a:r>
              <a:rPr lang="en-US" dirty="0">
                <a:solidFill>
                  <a:schemeClr val="bg1">
                    <a:lumMod val="50000"/>
                  </a:schemeClr>
                </a:solidFill>
              </a:rPr>
              <a:t> tests </a:t>
            </a:r>
            <a:r>
              <a:rPr lang="en-US" dirty="0" err="1">
                <a:solidFill>
                  <a:schemeClr val="bg1">
                    <a:lumMod val="50000"/>
                  </a:schemeClr>
                </a:solidFill>
              </a:rPr>
              <a:t>automáticos</a:t>
            </a:r>
            <a:r>
              <a:rPr lang="en-US" dirty="0">
                <a:solidFill>
                  <a:schemeClr val="bg1">
                    <a:lumMod val="50000"/>
                  </a:schemeClr>
                </a:solidFill>
              </a:rPr>
              <a:t> de la </a:t>
            </a:r>
            <a:r>
              <a:rPr lang="en-US" dirty="0" err="1">
                <a:solidFill>
                  <a:schemeClr val="bg1">
                    <a:lumMod val="50000"/>
                  </a:schemeClr>
                </a:solidFill>
              </a:rPr>
              <a:t>interfaz</a:t>
            </a:r>
            <a:r>
              <a:rPr lang="en-US" dirty="0">
                <a:solidFill>
                  <a:schemeClr val="bg1">
                    <a:lumMod val="50000"/>
                  </a:schemeClr>
                </a:solidFill>
              </a:rPr>
              <a:t> de </a:t>
            </a:r>
            <a:r>
              <a:rPr lang="en-US" dirty="0" err="1">
                <a:solidFill>
                  <a:schemeClr val="bg1">
                    <a:lumMod val="50000"/>
                  </a:schemeClr>
                </a:solidFill>
              </a:rPr>
              <a:t>usuarios</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C#</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corer </a:t>
            </a:r>
            <a:r>
              <a:rPr lang="en-US" dirty="0" err="1">
                <a:solidFill>
                  <a:schemeClr val="bg1">
                    <a:lumMod val="50000"/>
                  </a:schemeClr>
                </a:solidFill>
              </a:rPr>
              <a:t>directamente</a:t>
            </a:r>
            <a:r>
              <a:rPr lang="en-US" dirty="0">
                <a:solidFill>
                  <a:schemeClr val="bg1">
                    <a:lumMod val="50000"/>
                  </a:schemeClr>
                </a:solidFill>
              </a:rPr>
              <a:t> </a:t>
            </a:r>
            <a:r>
              <a:rPr lang="en-US" dirty="0" err="1">
                <a:solidFill>
                  <a:schemeClr val="bg1">
                    <a:lumMod val="50000"/>
                  </a:schemeClr>
                </a:solidFill>
              </a:rPr>
              <a:t>desde</a:t>
            </a:r>
            <a:r>
              <a:rPr lang="en-US" dirty="0">
                <a:solidFill>
                  <a:schemeClr val="bg1">
                    <a:lumMod val="50000"/>
                  </a:schemeClr>
                </a:solidFill>
              </a:rPr>
              <a:t> Visual Studio o Xamarin Studio</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a:t>
            </a:r>
            <a:r>
              <a:rPr lang="en-US" dirty="0" err="1">
                <a:solidFill>
                  <a:schemeClr val="bg1">
                    <a:lumMod val="50000"/>
                  </a:schemeClr>
                </a:solidFill>
              </a:rPr>
              <a:t>usar</a:t>
            </a:r>
            <a:r>
              <a:rPr lang="en-US" dirty="0">
                <a:solidFill>
                  <a:schemeClr val="bg1">
                    <a:lumMod val="50000"/>
                  </a:schemeClr>
                </a:solidFill>
              </a:rPr>
              <a:t> </a:t>
            </a:r>
            <a:r>
              <a:rPr lang="en-US" dirty="0" err="1">
                <a:solidFill>
                  <a:schemeClr val="bg1">
                    <a:lumMod val="50000"/>
                  </a:schemeClr>
                </a:solidFill>
              </a:rPr>
              <a:t>simuladores</a:t>
            </a:r>
            <a:endParaRPr lang="en-US" dirty="0">
              <a:solidFill>
                <a:schemeClr val="bg1">
                  <a:lumMod val="50000"/>
                </a:schemeClr>
              </a:solidFill>
            </a:endParaRPr>
          </a:p>
          <a:p>
            <a:pPr>
              <a:lnSpc>
                <a:spcPct val="120000"/>
              </a:lnSpc>
            </a:pPr>
            <a:r>
              <a:rPr lang="en-US" dirty="0" err="1">
                <a:solidFill>
                  <a:schemeClr val="bg1">
                    <a:lumMod val="50000"/>
                  </a:schemeClr>
                </a:solidFill>
              </a:rPr>
              <a:t>Funciona</a:t>
            </a:r>
            <a:r>
              <a:rPr lang="en-US" dirty="0">
                <a:solidFill>
                  <a:schemeClr val="bg1">
                    <a:lumMod val="50000"/>
                  </a:schemeClr>
                </a:solidFill>
              </a:rPr>
              <a:t> con apps: </a:t>
            </a:r>
            <a:r>
              <a:rPr lang="en-US" dirty="0" err="1">
                <a:solidFill>
                  <a:schemeClr val="bg1">
                    <a:lumMod val="50000"/>
                  </a:schemeClr>
                </a:solidFill>
              </a:rPr>
              <a:t>Nativas</a:t>
            </a:r>
            <a:r>
              <a:rPr lang="en-US" dirty="0">
                <a:solidFill>
                  <a:schemeClr val="bg1">
                    <a:lumMod val="50000"/>
                  </a:schemeClr>
                </a:solidFill>
              </a:rPr>
              <a:t>, </a:t>
            </a:r>
            <a:r>
              <a:rPr lang="en-US" dirty="0" err="1">
                <a:solidFill>
                  <a:schemeClr val="bg1">
                    <a:lumMod val="50000"/>
                  </a:schemeClr>
                </a:solidFill>
              </a:rPr>
              <a:t>Híbridas</a:t>
            </a:r>
            <a:r>
              <a:rPr lang="en-US" dirty="0">
                <a:solidFill>
                  <a:schemeClr val="bg1">
                    <a:lumMod val="50000"/>
                  </a:schemeClr>
                </a:solidFill>
              </a:rPr>
              <a:t> o Xamarin</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a:t>
            </a:r>
            <a:r>
              <a:rPr lang="en-US" dirty="0" err="1">
                <a:solidFill>
                  <a:schemeClr val="bg1">
                    <a:lumMod val="50000"/>
                  </a:schemeClr>
                </a:solidFill>
              </a:rPr>
              <a:t>subir</a:t>
            </a:r>
            <a:r>
              <a:rPr lang="en-US" dirty="0">
                <a:solidFill>
                  <a:schemeClr val="bg1">
                    <a:lumMod val="50000"/>
                  </a:schemeClr>
                </a:solidFill>
              </a:rPr>
              <a:t> a Test Cloud</a:t>
            </a:r>
          </a:p>
        </p:txBody>
      </p:sp>
      <p:pic>
        <p:nvPicPr>
          <p:cNvPr id="97" name="pasted-image.png"/>
          <p:cNvPicPr/>
          <p:nvPr/>
        </p:nvPicPr>
        <p:blipFill>
          <a:blip r:embed="rId3">
            <a:extLst/>
          </a:blip>
          <a:stretch>
            <a:fillRect/>
          </a:stretch>
        </p:blipFill>
        <p:spPr>
          <a:xfrm>
            <a:off x="4433786" y="1135476"/>
            <a:ext cx="4643438" cy="3286125"/>
          </a:xfrm>
          <a:prstGeom prst="rect">
            <a:avLst/>
          </a:prstGeom>
          <a:ln w="12700">
            <a:miter lim="400000"/>
          </a:ln>
        </p:spPr>
      </p:pic>
      <p:sp>
        <p:nvSpPr>
          <p:cNvPr id="2" name="Title 1"/>
          <p:cNvSpPr>
            <a:spLocks noGrp="1"/>
          </p:cNvSpPr>
          <p:nvPr>
            <p:ph type="title"/>
          </p:nvPr>
        </p:nvSpPr>
        <p:spPr/>
        <p:txBody>
          <a:bodyPr>
            <a:normAutofit/>
          </a:bodyPr>
          <a:lstStyle/>
          <a:p>
            <a:r>
              <a:rPr lang="en-US" b="1" dirty="0">
                <a:solidFill>
                  <a:schemeClr val="tx1"/>
                </a:solidFill>
              </a:rPr>
              <a:t>INTRODUCCIÓN A </a:t>
            </a:r>
            <a:r>
              <a:rPr lang="en-US" b="1" dirty="0"/>
              <a:t>XAMARIN.UITEST</a:t>
            </a:r>
          </a:p>
        </p:txBody>
      </p:sp>
    </p:spTree>
    <p:extLst>
      <p:ext uri="{BB962C8B-B14F-4D97-AF65-F5344CB8AC3E}">
        <p14:creationId xmlns:p14="http://schemas.microsoft.com/office/powerpoint/2010/main" val="23098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a:bodyPr>
          <a:lstStyle/>
          <a:p>
            <a:pPr>
              <a:lnSpc>
                <a:spcPct val="120000"/>
              </a:lnSpc>
            </a:pPr>
            <a:r>
              <a:rPr lang="en-US" dirty="0">
                <a:solidFill>
                  <a:schemeClr val="bg1">
                    <a:lumMod val="50000"/>
                  </a:schemeClr>
                </a:solidFill>
              </a:rPr>
              <a:t>Visual Studio </a:t>
            </a:r>
            <a:r>
              <a:rPr lang="en-US" dirty="0" err="1">
                <a:solidFill>
                  <a:schemeClr val="bg1">
                    <a:lumMod val="50000"/>
                  </a:schemeClr>
                </a:solidFill>
              </a:rPr>
              <a:t>cuenta</a:t>
            </a:r>
            <a:r>
              <a:rPr lang="en-US" dirty="0">
                <a:solidFill>
                  <a:schemeClr val="bg1">
                    <a:lumMod val="50000"/>
                  </a:schemeClr>
                </a:solidFill>
              </a:rPr>
              <a:t> con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plantilla</a:t>
            </a:r>
            <a:r>
              <a:rPr lang="en-US" dirty="0">
                <a:solidFill>
                  <a:schemeClr val="bg1">
                    <a:lumMod val="50000"/>
                  </a:schemeClr>
                </a:solidFill>
              </a:rPr>
              <a:t> de Proyecto </a:t>
            </a:r>
            <a:r>
              <a:rPr lang="en-US" dirty="0" err="1">
                <a:solidFill>
                  <a:schemeClr val="bg1">
                    <a:lumMod val="50000"/>
                  </a:schemeClr>
                </a:solidFill>
              </a:rPr>
              <a:t>Xamarin.UITest</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a:t>
            </a:r>
            <a:r>
              <a:rPr lang="en-US" b="1" dirty="0"/>
              <a:t>Visual C# &gt; Mobile Apps</a:t>
            </a:r>
            <a:r>
              <a:rPr lang="en-US" dirty="0">
                <a:solidFill>
                  <a:schemeClr val="bg1">
                    <a:lumMod val="50000"/>
                  </a:schemeClr>
                </a:solidFill>
              </a:rPr>
              <a:t>.</a:t>
            </a:r>
          </a:p>
        </p:txBody>
      </p:sp>
      <p:sp>
        <p:nvSpPr>
          <p:cNvPr id="2" name="Title 1"/>
          <p:cNvSpPr>
            <a:spLocks noGrp="1"/>
          </p:cNvSpPr>
          <p:nvPr>
            <p:ph type="title"/>
          </p:nvPr>
        </p:nvSpPr>
        <p:spPr/>
        <p:txBody>
          <a:bodyPr>
            <a:normAutofit/>
          </a:bodyPr>
          <a:lstStyle/>
          <a:p>
            <a:r>
              <a:rPr lang="en-US" b="1" dirty="0">
                <a:solidFill>
                  <a:schemeClr val="tx1"/>
                </a:solidFill>
              </a:rPr>
              <a:t>CREANDO PROYECTO </a:t>
            </a:r>
            <a:r>
              <a:rPr lang="en-US" b="1" dirty="0"/>
              <a:t>XAMARIN.UITEST</a:t>
            </a:r>
          </a:p>
        </p:txBody>
      </p:sp>
      <p:pic>
        <p:nvPicPr>
          <p:cNvPr id="4" name="Imagen 3"/>
          <p:cNvPicPr>
            <a:picLocks noChangeAspect="1"/>
          </p:cNvPicPr>
          <p:nvPr/>
        </p:nvPicPr>
        <p:blipFill>
          <a:blip r:embed="rId3"/>
          <a:stretch>
            <a:fillRect/>
          </a:stretch>
        </p:blipFill>
        <p:spPr>
          <a:xfrm>
            <a:off x="4114800" y="895350"/>
            <a:ext cx="4809950" cy="3333750"/>
          </a:xfrm>
          <a:prstGeom prst="rect">
            <a:avLst/>
          </a:prstGeom>
        </p:spPr>
      </p:pic>
    </p:spTree>
    <p:extLst>
      <p:ext uri="{BB962C8B-B14F-4D97-AF65-F5344CB8AC3E}">
        <p14:creationId xmlns:p14="http://schemas.microsoft.com/office/powerpoint/2010/main" val="233916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err="1">
                <a:latin typeface="Segoe UI" panose="020B0502040204020203" pitchFamily="34" charset="0"/>
                <a:cs typeface="Segoe UI" panose="020B0502040204020203" pitchFamily="34" charset="0"/>
              </a:rPr>
              <a:t>Creando</a:t>
            </a:r>
            <a:r>
              <a:rPr lang="en-US" i="1" dirty="0">
                <a:latin typeface="Segoe UI" panose="020B0502040204020203" pitchFamily="34" charset="0"/>
                <a:cs typeface="Segoe UI" panose="020B0502040204020203" pitchFamily="34" charset="0"/>
              </a:rPr>
              <a:t> Proyecto Xamarin </a:t>
            </a:r>
            <a:r>
              <a:rPr lang="en-US" i="1" dirty="0" err="1">
                <a:latin typeface="Segoe UI" panose="020B0502040204020203" pitchFamily="34" charset="0"/>
                <a:cs typeface="Segoe UI" panose="020B0502040204020203" pitchFamily="34" charset="0"/>
              </a:rPr>
              <a:t>UITest</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1177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fontScale="92500" lnSpcReduction="20000"/>
          </a:bodyPr>
          <a:lstStyle/>
          <a:p>
            <a:pPr marL="0" indent="0">
              <a:lnSpc>
                <a:spcPct val="120000"/>
              </a:lnSpc>
              <a:buNone/>
            </a:pPr>
            <a:r>
              <a:rPr lang="en-US" dirty="0">
                <a:solidFill>
                  <a:schemeClr val="bg1">
                    <a:lumMod val="50000"/>
                  </a:schemeClr>
                </a:solidFill>
              </a:rPr>
              <a:t>La </a:t>
            </a:r>
            <a:r>
              <a:rPr lang="en-US" dirty="0" err="1">
                <a:solidFill>
                  <a:schemeClr val="bg1">
                    <a:lumMod val="50000"/>
                  </a:schemeClr>
                </a:solidFill>
              </a:rPr>
              <a:t>plantilla</a:t>
            </a:r>
            <a:r>
              <a:rPr lang="en-US" dirty="0">
                <a:solidFill>
                  <a:schemeClr val="bg1">
                    <a:lumMod val="50000"/>
                  </a:schemeClr>
                </a:solidFill>
              </a:rPr>
              <a:t> del Proyecto </a:t>
            </a:r>
            <a:r>
              <a:rPr lang="en-US" dirty="0" err="1">
                <a:solidFill>
                  <a:schemeClr val="bg1">
                    <a:lumMod val="50000"/>
                  </a:schemeClr>
                </a:solidFill>
              </a:rPr>
              <a:t>Xamarin.UITests</a:t>
            </a:r>
            <a:r>
              <a:rPr lang="en-US" dirty="0">
                <a:solidFill>
                  <a:schemeClr val="bg1">
                    <a:lumMod val="50000"/>
                  </a:schemeClr>
                </a:solidFill>
              </a:rPr>
              <a:t> </a:t>
            </a:r>
            <a:r>
              <a:rPr lang="en-US" dirty="0" err="1">
                <a:solidFill>
                  <a:schemeClr val="bg1">
                    <a:lumMod val="50000"/>
                  </a:schemeClr>
                </a:solidFill>
              </a:rPr>
              <a:t>crea</a:t>
            </a:r>
            <a:r>
              <a:rPr lang="en-US" dirty="0">
                <a:solidFill>
                  <a:schemeClr val="bg1">
                    <a:lumMod val="50000"/>
                  </a:schemeClr>
                </a:solidFill>
              </a:rPr>
              <a:t>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clase</a:t>
            </a:r>
            <a:r>
              <a:rPr lang="en-US" dirty="0">
                <a:solidFill>
                  <a:schemeClr val="bg1">
                    <a:lumMod val="50000"/>
                  </a:schemeClr>
                </a:solidFill>
              </a:rPr>
              <a:t> [</a:t>
            </a:r>
            <a:r>
              <a:rPr lang="en-US" dirty="0" err="1">
                <a:solidFill>
                  <a:schemeClr val="bg1">
                    <a:lumMod val="50000"/>
                  </a:schemeClr>
                </a:solidFill>
              </a:rPr>
              <a:t>SetUp</a:t>
            </a:r>
            <a:r>
              <a:rPr lang="en-US" dirty="0">
                <a:solidFill>
                  <a:schemeClr val="bg1">
                    <a:lumMod val="50000"/>
                  </a:schemeClr>
                </a:solidFill>
              </a:rPr>
              <a:t>] </a:t>
            </a:r>
            <a:r>
              <a:rPr lang="en-US" dirty="0" err="1">
                <a:solidFill>
                  <a:schemeClr val="bg1">
                    <a:lumMod val="50000"/>
                  </a:schemeClr>
                </a:solidFill>
              </a:rPr>
              <a:t>encarga</a:t>
            </a:r>
            <a:r>
              <a:rPr lang="en-US" dirty="0">
                <a:solidFill>
                  <a:schemeClr val="bg1">
                    <a:lumMod val="50000"/>
                  </a:schemeClr>
                </a:solidFill>
              </a:rPr>
              <a:t> de la </a:t>
            </a:r>
            <a:r>
              <a:rPr lang="en-US" dirty="0" err="1">
                <a:solidFill>
                  <a:schemeClr val="bg1">
                    <a:lumMod val="50000"/>
                  </a:schemeClr>
                </a:solidFill>
              </a:rPr>
              <a:t>inicialización</a:t>
            </a:r>
            <a:r>
              <a:rPr lang="en-US" dirty="0">
                <a:solidFill>
                  <a:schemeClr val="bg1">
                    <a:lumMod val="50000"/>
                  </a:schemeClr>
                </a:solidFill>
              </a:rPr>
              <a:t> de </a:t>
            </a:r>
            <a:r>
              <a:rPr lang="en-US" dirty="0" err="1">
                <a:solidFill>
                  <a:schemeClr val="bg1">
                    <a:lumMod val="50000"/>
                  </a:schemeClr>
                </a:solidFill>
              </a:rPr>
              <a:t>UITest</a:t>
            </a:r>
            <a:r>
              <a:rPr lang="en-US" dirty="0">
                <a:solidFill>
                  <a:schemeClr val="bg1">
                    <a:lumMod val="50000"/>
                  </a:schemeClr>
                </a:solidFill>
              </a:rPr>
              <a:t>. El </a:t>
            </a:r>
            <a:r>
              <a:rPr lang="en-US" dirty="0" err="1">
                <a:solidFill>
                  <a:schemeClr val="bg1">
                    <a:lumMod val="50000"/>
                  </a:schemeClr>
                </a:solidFill>
              </a:rPr>
              <a:t>contenido</a:t>
            </a:r>
            <a:r>
              <a:rPr lang="en-US" dirty="0">
                <a:solidFill>
                  <a:schemeClr val="bg1">
                    <a:lumMod val="50000"/>
                  </a:schemeClr>
                </a:solidFill>
              </a:rPr>
              <a:t> </a:t>
            </a:r>
            <a:r>
              <a:rPr lang="en-US" dirty="0" err="1">
                <a:solidFill>
                  <a:schemeClr val="bg1">
                    <a:lumMod val="50000"/>
                  </a:schemeClr>
                </a:solidFill>
              </a:rPr>
              <a:t>será</a:t>
            </a:r>
            <a:r>
              <a:rPr lang="en-US" dirty="0">
                <a:solidFill>
                  <a:schemeClr val="bg1">
                    <a:lumMod val="50000"/>
                  </a:schemeClr>
                </a:solidFill>
              </a:rPr>
              <a:t> </a:t>
            </a:r>
            <a:r>
              <a:rPr lang="en-US" dirty="0" err="1">
                <a:solidFill>
                  <a:schemeClr val="bg1">
                    <a:lumMod val="50000"/>
                  </a:schemeClr>
                </a:solidFill>
              </a:rPr>
              <a:t>diferente</a:t>
            </a:r>
            <a:r>
              <a:rPr lang="en-US" dirty="0">
                <a:solidFill>
                  <a:schemeClr val="bg1">
                    <a:lumMod val="50000"/>
                  </a:schemeClr>
                </a:solidFill>
              </a:rPr>
              <a:t> </a:t>
            </a:r>
            <a:r>
              <a:rPr lang="en-US" dirty="0" err="1">
                <a:solidFill>
                  <a:schemeClr val="bg1">
                    <a:lumMod val="50000"/>
                  </a:schemeClr>
                </a:solidFill>
              </a:rPr>
              <a:t>dependiendo</a:t>
            </a:r>
            <a:r>
              <a:rPr lang="en-US" dirty="0">
                <a:solidFill>
                  <a:schemeClr val="bg1">
                    <a:lumMod val="50000"/>
                  </a:schemeClr>
                </a:solidFill>
              </a:rPr>
              <a:t> del </a:t>
            </a:r>
            <a:r>
              <a:rPr lang="en-US" dirty="0" err="1">
                <a:solidFill>
                  <a:schemeClr val="bg1">
                    <a:lumMod val="50000"/>
                  </a:schemeClr>
                </a:solidFill>
              </a:rPr>
              <a:t>tipo</a:t>
            </a:r>
            <a:r>
              <a:rPr lang="en-US" dirty="0">
                <a:solidFill>
                  <a:schemeClr val="bg1">
                    <a:lumMod val="50000"/>
                  </a:schemeClr>
                </a:solidFill>
              </a:rPr>
              <a:t> de Proyecto (Mobile, iOS, Android).</a:t>
            </a:r>
          </a:p>
        </p:txBody>
      </p:sp>
      <p:sp>
        <p:nvSpPr>
          <p:cNvPr id="2" name="Title 1"/>
          <p:cNvSpPr>
            <a:spLocks noGrp="1"/>
          </p:cNvSpPr>
          <p:nvPr>
            <p:ph type="title"/>
          </p:nvPr>
        </p:nvSpPr>
        <p:spPr>
          <a:xfrm>
            <a:off x="152400" y="152400"/>
            <a:ext cx="7162800" cy="590550"/>
          </a:xfrm>
        </p:spPr>
        <p:txBody>
          <a:bodyPr>
            <a:normAutofit/>
          </a:bodyPr>
          <a:lstStyle/>
          <a:p>
            <a:r>
              <a:rPr lang="en-US" b="1" dirty="0">
                <a:solidFill>
                  <a:schemeClr val="tx1"/>
                </a:solidFill>
              </a:rPr>
              <a:t>ANATOMÍA PROYECTO </a:t>
            </a:r>
            <a:r>
              <a:rPr lang="en-US" b="1" dirty="0"/>
              <a:t>XAMARIN.UITEST</a:t>
            </a:r>
          </a:p>
        </p:txBody>
      </p:sp>
      <p:sp>
        <p:nvSpPr>
          <p:cNvPr id="5" name="Text Placeholder 2"/>
          <p:cNvSpPr txBox="1">
            <a:spLocks/>
          </p:cNvSpPr>
          <p:nvPr/>
        </p:nvSpPr>
        <p:spPr>
          <a:xfrm>
            <a:off x="4572000" y="895350"/>
            <a:ext cx="4281386" cy="4086646"/>
          </a:xfrm>
          <a:prstGeom prst="rect">
            <a:avLst/>
          </a:prstGeom>
          <a:solidFill>
            <a:schemeClr val="tx1"/>
          </a:solidFill>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US" sz="1800" dirty="0">
                <a:solidFill>
                  <a:schemeClr val="bg1"/>
                </a:solidFill>
                <a:latin typeface="Consolas" panose="020B0609020204030204" pitchFamily="49" charset="0"/>
              </a:rPr>
              <a:t>public class </a:t>
            </a:r>
            <a:r>
              <a:rPr lang="en-US" sz="1800" dirty="0" err="1">
                <a:solidFill>
                  <a:schemeClr val="bg1"/>
                </a:solidFill>
                <a:latin typeface="Consolas" panose="020B0609020204030204" pitchFamily="49" charset="0"/>
              </a:rPr>
              <a:t>AppInitializer</a:t>
            </a:r>
            <a:endParaRPr lang="en-US" sz="1800" dirty="0">
              <a:solidFill>
                <a:schemeClr val="bg1"/>
              </a:solidFill>
              <a:latin typeface="Consolas" panose="020B0609020204030204" pitchFamily="49" charset="0"/>
            </a:endParaRPr>
          </a:p>
          <a:p>
            <a:pPr marL="0" indent="0">
              <a:lnSpc>
                <a:spcPct val="120000"/>
              </a:lnSpc>
              <a:buFont typeface="Arial" pitchFamily="34" charset="0"/>
              <a:buNone/>
            </a:pPr>
            <a:r>
              <a:rPr lang="en-US" sz="1800" dirty="0">
                <a:solidFill>
                  <a:schemeClr val="bg1"/>
                </a:solidFill>
                <a:latin typeface="Consolas" panose="020B0609020204030204" pitchFamily="49" charset="0"/>
              </a:rPr>
              <a:t>{</a:t>
            </a:r>
          </a:p>
          <a:p>
            <a:pPr marL="0" indent="0">
              <a:lnSpc>
                <a:spcPct val="120000"/>
              </a:lnSpc>
              <a:buFont typeface="Arial" pitchFamily="34" charset="0"/>
              <a:buNone/>
            </a:pPr>
            <a:r>
              <a:rPr lang="en-US" sz="1800" dirty="0">
                <a:solidFill>
                  <a:schemeClr val="bg1"/>
                </a:solidFill>
                <a:latin typeface="Consolas" panose="020B0609020204030204" pitchFamily="49" charset="0"/>
              </a:rPr>
              <a:t>     public static </a:t>
            </a:r>
            <a:r>
              <a:rPr lang="en-US" sz="1800" dirty="0" err="1">
                <a:solidFill>
                  <a:schemeClr val="bg1"/>
                </a:solidFill>
                <a:latin typeface="Consolas" panose="020B0609020204030204" pitchFamily="49" charset="0"/>
              </a:rPr>
              <a:t>Iapp</a:t>
            </a: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StartApp</a:t>
            </a:r>
            <a:r>
              <a:rPr lang="en-US" sz="1800" dirty="0">
                <a:solidFill>
                  <a:schemeClr val="bg1"/>
                </a:solidFill>
                <a:latin typeface="Consolas" panose="020B0609020204030204" pitchFamily="49" charset="0"/>
              </a:rPr>
              <a:t>(Platform platform) </a:t>
            </a:r>
          </a:p>
          <a:p>
            <a:pPr marL="0" indent="0">
              <a:lnSpc>
                <a:spcPct val="120000"/>
              </a:lnSpc>
              <a:buFont typeface="Arial" pitchFamily="34" charset="0"/>
              <a:buNone/>
            </a:pP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          if(platform == </a:t>
            </a:r>
            <a:r>
              <a:rPr lang="en-US" sz="1800" dirty="0" err="1">
                <a:solidFill>
                  <a:schemeClr val="bg1"/>
                </a:solidFill>
                <a:latin typeface="Consolas" panose="020B0609020204030204" pitchFamily="49" charset="0"/>
              </a:rPr>
              <a:t>Platform.Android</a:t>
            </a: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               // Android</a:t>
            </a:r>
          </a:p>
          <a:p>
            <a:pPr marL="0" indent="0">
              <a:lnSpc>
                <a:spcPct val="120000"/>
              </a:lnSpc>
              <a:buFont typeface="Arial" pitchFamily="34" charset="0"/>
              <a:buNone/>
            </a:pP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          // iOS</a:t>
            </a:r>
          </a:p>
          <a:p>
            <a:pPr marL="0" indent="0">
              <a:lnSpc>
                <a:spcPct val="120000"/>
              </a:lnSpc>
              <a:buFont typeface="Arial" pitchFamily="34" charset="0"/>
              <a:buNone/>
            </a:pPr>
            <a:r>
              <a:rPr lang="en-US" sz="1800" dirty="0">
                <a:solidFill>
                  <a:schemeClr val="bg1"/>
                </a:solidFill>
                <a:latin typeface="Consolas" panose="020B0609020204030204" pitchFamily="49" charset="0"/>
              </a:rPr>
              <a:t>     }</a:t>
            </a:r>
          </a:p>
          <a:p>
            <a:pPr marL="0" indent="0">
              <a:lnSpc>
                <a:spcPct val="120000"/>
              </a:lnSpc>
              <a:buFont typeface="Arial" pitchFamily="34" charset="0"/>
              <a:buNone/>
            </a:pPr>
            <a:r>
              <a:rPr lang="en-US" sz="1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02726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7010400" cy="3733800"/>
          </a:xfrm>
          <a:prstGeom prst="rect">
            <a:avLst/>
          </a:prstGeom>
        </p:spPr>
        <p:txBody>
          <a:bodyPr>
            <a:normAutofit fontScale="92500" lnSpcReduction="20000"/>
          </a:bodyPr>
          <a:lstStyle/>
          <a:p>
            <a:pPr marL="0" indent="0">
              <a:lnSpc>
                <a:spcPct val="120000"/>
              </a:lnSpc>
              <a:buNone/>
            </a:pPr>
            <a:r>
              <a:rPr lang="en-US" dirty="0">
                <a:solidFill>
                  <a:schemeClr val="bg1">
                    <a:lumMod val="50000"/>
                  </a:schemeClr>
                </a:solidFill>
              </a:rPr>
              <a:t>La API de Testing define un </a:t>
            </a:r>
            <a:r>
              <a:rPr lang="en-US" dirty="0" err="1">
                <a:solidFill>
                  <a:schemeClr val="bg1">
                    <a:lumMod val="50000"/>
                  </a:schemeClr>
                </a:solidFill>
              </a:rPr>
              <a:t>conjunto</a:t>
            </a:r>
            <a:r>
              <a:rPr lang="en-US" dirty="0">
                <a:solidFill>
                  <a:schemeClr val="bg1">
                    <a:lumMod val="50000"/>
                  </a:schemeClr>
                </a:solidFill>
              </a:rPr>
              <a:t> de </a:t>
            </a:r>
            <a:r>
              <a:rPr lang="en-US" dirty="0" err="1">
                <a:solidFill>
                  <a:schemeClr val="bg1">
                    <a:lumMod val="50000"/>
                  </a:schemeClr>
                </a:solidFill>
              </a:rPr>
              <a:t>métodos</a:t>
            </a:r>
            <a:r>
              <a:rPr lang="en-US" dirty="0">
                <a:solidFill>
                  <a:schemeClr val="bg1">
                    <a:lumMod val="50000"/>
                  </a:schemeClr>
                </a:solidFill>
              </a:rPr>
              <a:t> </a:t>
            </a:r>
            <a:r>
              <a:rPr lang="en-US" dirty="0" err="1">
                <a:solidFill>
                  <a:schemeClr val="bg1">
                    <a:lumMod val="50000"/>
                  </a:schemeClr>
                </a:solidFill>
              </a:rPr>
              <a:t>destinados</a:t>
            </a:r>
            <a:r>
              <a:rPr lang="en-US" dirty="0">
                <a:solidFill>
                  <a:schemeClr val="bg1">
                    <a:lumMod val="50000"/>
                  </a:schemeClr>
                </a:solidFill>
              </a:rPr>
              <a:t> a </a:t>
            </a:r>
            <a:r>
              <a:rPr lang="en-US" dirty="0" err="1">
                <a:solidFill>
                  <a:schemeClr val="bg1">
                    <a:lumMod val="50000"/>
                  </a:schemeClr>
                </a:solidFill>
              </a:rPr>
              <a:t>interaccionar</a:t>
            </a:r>
            <a:r>
              <a:rPr lang="en-US" dirty="0">
                <a:solidFill>
                  <a:schemeClr val="bg1">
                    <a:lumMod val="50000"/>
                  </a:schemeClr>
                </a:solidFill>
              </a:rPr>
              <a:t> con la UI </a:t>
            </a:r>
            <a:r>
              <a:rPr lang="en-US" dirty="0" err="1">
                <a:solidFill>
                  <a:schemeClr val="bg1">
                    <a:lumMod val="50000"/>
                  </a:schemeClr>
                </a:solidFill>
              </a:rPr>
              <a:t>disponibles</a:t>
            </a:r>
            <a:r>
              <a:rPr lang="en-US" dirty="0">
                <a:solidFill>
                  <a:schemeClr val="bg1">
                    <a:lumMod val="50000"/>
                  </a:schemeClr>
                </a:solidFill>
              </a:rPr>
              <a:t> </a:t>
            </a:r>
            <a:r>
              <a:rPr lang="en-US" dirty="0" err="1">
                <a:solidFill>
                  <a:schemeClr val="bg1">
                    <a:lumMod val="50000"/>
                  </a:schemeClr>
                </a:solidFill>
              </a:rPr>
              <a:t>vía</a:t>
            </a:r>
            <a:r>
              <a:rPr lang="en-US" dirty="0">
                <a:solidFill>
                  <a:schemeClr val="bg1">
                    <a:lumMod val="50000"/>
                  </a:schemeClr>
                </a:solidFill>
              </a:rPr>
              <a:t> la </a:t>
            </a:r>
            <a:r>
              <a:rPr lang="en-US" dirty="0" err="1">
                <a:solidFill>
                  <a:schemeClr val="bg1">
                    <a:lumMod val="50000"/>
                  </a:schemeClr>
                </a:solidFill>
              </a:rPr>
              <a:t>interfaz</a:t>
            </a:r>
            <a:r>
              <a:rPr lang="en-US" dirty="0">
                <a:solidFill>
                  <a:schemeClr val="bg1">
                    <a:lumMod val="50000"/>
                  </a:schemeClr>
                </a:solidFill>
              </a:rPr>
              <a:t> </a:t>
            </a:r>
            <a:r>
              <a:rPr lang="en-US" b="1" dirty="0" err="1">
                <a:solidFill>
                  <a:schemeClr val="bg1">
                    <a:lumMod val="50000"/>
                  </a:schemeClr>
                </a:solidFill>
              </a:rPr>
              <a:t>IApp</a:t>
            </a:r>
            <a:r>
              <a:rPr lang="en-US" dirty="0">
                <a:solidFill>
                  <a:schemeClr val="bg1">
                    <a:lumMod val="50000"/>
                  </a:schemeClr>
                </a:solidFill>
              </a:rPr>
              <a:t>.</a:t>
            </a:r>
          </a:p>
          <a:p>
            <a:pPr marL="0" indent="0">
              <a:lnSpc>
                <a:spcPct val="120000"/>
              </a:lnSpc>
              <a:buNone/>
            </a:pPr>
            <a:r>
              <a:rPr lang="en-US" dirty="0" err="1">
                <a:solidFill>
                  <a:schemeClr val="bg1">
                    <a:lumMod val="50000"/>
                  </a:schemeClr>
                </a:solidFill>
              </a:rPr>
              <a:t>Actualmente</a:t>
            </a:r>
            <a:r>
              <a:rPr lang="en-US" dirty="0">
                <a:solidFill>
                  <a:schemeClr val="bg1">
                    <a:lumMod val="50000"/>
                  </a:schemeClr>
                </a:solidFill>
              </a:rPr>
              <a:t> hay dos </a:t>
            </a:r>
            <a:r>
              <a:rPr lang="en-US" dirty="0" err="1">
                <a:solidFill>
                  <a:schemeClr val="bg1">
                    <a:lumMod val="50000"/>
                  </a:schemeClr>
                </a:solidFill>
              </a:rPr>
              <a:t>implementaciones</a:t>
            </a:r>
            <a:r>
              <a:rPr lang="en-US" dirty="0">
                <a:solidFill>
                  <a:schemeClr val="bg1">
                    <a:lumMod val="50000"/>
                  </a:schemeClr>
                </a:solidFill>
              </a:rPr>
              <a:t> </a:t>
            </a:r>
            <a:r>
              <a:rPr lang="en-US" dirty="0" err="1">
                <a:solidFill>
                  <a:schemeClr val="bg1">
                    <a:lumMod val="50000"/>
                  </a:schemeClr>
                </a:solidFill>
              </a:rPr>
              <a:t>disponibles</a:t>
            </a:r>
            <a:endParaRPr lang="en-US" dirty="0">
              <a:solidFill>
                <a:schemeClr val="bg1">
                  <a:lumMod val="50000"/>
                </a:schemeClr>
              </a:solidFill>
            </a:endParaRPr>
          </a:p>
          <a:p>
            <a:pPr>
              <a:lnSpc>
                <a:spcPct val="120000"/>
              </a:lnSpc>
            </a:pPr>
            <a:r>
              <a:rPr lang="en-US" b="1" dirty="0" err="1">
                <a:solidFill>
                  <a:schemeClr val="bg1">
                    <a:lumMod val="50000"/>
                  </a:schemeClr>
                </a:solidFill>
              </a:rPr>
              <a:t>iOSApp</a:t>
            </a:r>
            <a:endParaRPr lang="en-US" b="1" dirty="0">
              <a:solidFill>
                <a:schemeClr val="bg1">
                  <a:lumMod val="50000"/>
                </a:schemeClr>
              </a:solidFill>
            </a:endParaRPr>
          </a:p>
          <a:p>
            <a:pPr>
              <a:lnSpc>
                <a:spcPct val="120000"/>
              </a:lnSpc>
            </a:pPr>
            <a:r>
              <a:rPr lang="en-US" b="1" dirty="0" err="1">
                <a:solidFill>
                  <a:schemeClr val="bg1">
                    <a:lumMod val="50000"/>
                  </a:schemeClr>
                </a:solidFill>
              </a:rPr>
              <a:t>AndroidApp</a:t>
            </a:r>
            <a:endParaRPr lang="en-US" b="1"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INTERACCIÓN CON </a:t>
            </a:r>
            <a:r>
              <a:rPr lang="en-US" b="1" dirty="0"/>
              <a:t>UITEST</a:t>
            </a:r>
          </a:p>
        </p:txBody>
      </p:sp>
      <p:pic>
        <p:nvPicPr>
          <p:cNvPr id="8" name="Imagen 7"/>
          <p:cNvPicPr>
            <a:picLocks noChangeAspect="1"/>
          </p:cNvPicPr>
          <p:nvPr/>
        </p:nvPicPr>
        <p:blipFill>
          <a:blip r:embed="rId3"/>
          <a:stretch>
            <a:fillRect/>
          </a:stretch>
        </p:blipFill>
        <p:spPr>
          <a:xfrm>
            <a:off x="7162800" y="666750"/>
            <a:ext cx="1806097" cy="3772227"/>
          </a:xfrm>
          <a:prstGeom prst="rect">
            <a:avLst/>
          </a:prstGeom>
        </p:spPr>
      </p:pic>
    </p:spTree>
    <p:extLst>
      <p:ext uri="{BB962C8B-B14F-4D97-AF65-F5344CB8AC3E}">
        <p14:creationId xmlns:p14="http://schemas.microsoft.com/office/powerpoint/2010/main" val="299312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sted-image.pdf"/>
          <p:cNvPicPr/>
          <p:nvPr/>
        </p:nvPicPr>
        <p:blipFill>
          <a:blip r:embed="rId3">
            <a:extLst/>
          </a:blip>
          <a:stretch>
            <a:fillRect/>
          </a:stretch>
        </p:blipFill>
        <p:spPr>
          <a:xfrm>
            <a:off x="1066800" y="1123950"/>
            <a:ext cx="7162800" cy="3048000"/>
          </a:xfrm>
          <a:prstGeom prst="rect">
            <a:avLst/>
          </a:prstGeom>
          <a:noFill/>
          <a:ln w="3175">
            <a:miter lim="400000"/>
          </a:ln>
        </p:spPr>
      </p:pic>
    </p:spTree>
    <p:extLst>
      <p:ext uri="{BB962C8B-B14F-4D97-AF65-F5344CB8AC3E}">
        <p14:creationId xmlns:p14="http://schemas.microsoft.com/office/powerpoint/2010/main" val="309943858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763000" cy="1524000"/>
          </a:xfrm>
          <a:prstGeom prst="rect">
            <a:avLst/>
          </a:prstGeom>
        </p:spPr>
        <p:txBody>
          <a:bodyPr>
            <a:normAutofit/>
          </a:bodyPr>
          <a:lstStyle/>
          <a:p>
            <a:pPr marL="0" indent="0">
              <a:lnSpc>
                <a:spcPct val="120000"/>
              </a:lnSpc>
              <a:buNone/>
            </a:pPr>
            <a:r>
              <a:rPr lang="en-US" dirty="0">
                <a:solidFill>
                  <a:schemeClr val="bg1">
                    <a:lumMod val="50000"/>
                  </a:schemeClr>
                </a:solidFill>
              </a:rPr>
              <a:t>Se </a:t>
            </a:r>
            <a:r>
              <a:rPr lang="en-US" dirty="0" err="1">
                <a:solidFill>
                  <a:schemeClr val="bg1">
                    <a:lumMod val="50000"/>
                  </a:schemeClr>
                </a:solidFill>
              </a:rPr>
              <a:t>utiliza</a:t>
            </a:r>
            <a:r>
              <a:rPr lang="en-US" dirty="0">
                <a:solidFill>
                  <a:schemeClr val="bg1">
                    <a:lumMod val="50000"/>
                  </a:schemeClr>
                </a:solidFill>
              </a:rPr>
              <a:t> la </a:t>
            </a:r>
            <a:r>
              <a:rPr lang="en-US" dirty="0" err="1">
                <a:solidFill>
                  <a:schemeClr val="bg1">
                    <a:lumMod val="50000"/>
                  </a:schemeClr>
                </a:solidFill>
              </a:rPr>
              <a:t>propiedad</a:t>
            </a:r>
            <a:r>
              <a:rPr lang="en-US" dirty="0">
                <a:solidFill>
                  <a:schemeClr val="bg1">
                    <a:lumMod val="50000"/>
                  </a:schemeClr>
                </a:solidFill>
              </a:rPr>
              <a:t> </a:t>
            </a:r>
            <a:r>
              <a:rPr lang="en-US" b="1" dirty="0" err="1">
                <a:solidFill>
                  <a:schemeClr val="bg1">
                    <a:lumMod val="50000"/>
                  </a:schemeClr>
                </a:solidFill>
              </a:rPr>
              <a:t>AutomationId</a:t>
            </a:r>
            <a:r>
              <a:rPr lang="en-US" dirty="0">
                <a:solidFill>
                  <a:schemeClr val="bg1">
                    <a:lumMod val="50000"/>
                  </a:schemeClr>
                </a:solidFill>
              </a:rPr>
              <a:t> para </a:t>
            </a:r>
            <a:r>
              <a:rPr lang="en-US" dirty="0" err="1">
                <a:solidFill>
                  <a:schemeClr val="bg1">
                    <a:lumMod val="50000"/>
                  </a:schemeClr>
                </a:solidFill>
              </a:rPr>
              <a:t>permitir</a:t>
            </a:r>
            <a:r>
              <a:rPr lang="en-US" dirty="0">
                <a:solidFill>
                  <a:schemeClr val="bg1">
                    <a:lumMod val="50000"/>
                  </a:schemeClr>
                </a:solidFill>
              </a:rPr>
              <a:t> el </a:t>
            </a:r>
            <a:r>
              <a:rPr lang="en-US" dirty="0" err="1">
                <a:solidFill>
                  <a:schemeClr val="bg1">
                    <a:lumMod val="50000"/>
                  </a:schemeClr>
                </a:solidFill>
              </a:rPr>
              <a:t>acceso</a:t>
            </a:r>
            <a:r>
              <a:rPr lang="en-US" dirty="0">
                <a:solidFill>
                  <a:schemeClr val="bg1">
                    <a:lumMod val="50000"/>
                  </a:schemeClr>
                </a:solidFill>
              </a:rPr>
              <a:t> al control </a:t>
            </a:r>
            <a:r>
              <a:rPr lang="en-US" dirty="0" err="1">
                <a:solidFill>
                  <a:schemeClr val="bg1">
                    <a:lumMod val="50000"/>
                  </a:schemeClr>
                </a:solidFill>
              </a:rPr>
              <a:t>utilizando</a:t>
            </a:r>
            <a:r>
              <a:rPr lang="en-US" dirty="0">
                <a:solidFill>
                  <a:schemeClr val="bg1">
                    <a:lumMod val="50000"/>
                  </a:schemeClr>
                </a:solidFill>
              </a:rPr>
              <a:t> el selector </a:t>
            </a:r>
            <a:r>
              <a:rPr lang="en-US" b="1" dirty="0">
                <a:solidFill>
                  <a:schemeClr val="bg1">
                    <a:lumMod val="50000"/>
                  </a:schemeClr>
                </a:solidFill>
              </a:rPr>
              <a:t>Marked</a:t>
            </a:r>
            <a:r>
              <a:rPr lang="en-US" dirty="0">
                <a:solidFill>
                  <a:schemeClr val="bg1">
                    <a:lumMod val="50000"/>
                  </a:schemeClr>
                </a:solidFill>
              </a:rPr>
              <a:t>.</a:t>
            </a:r>
            <a:endParaRPr lang="en-US" b="1"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AÑADIENDO SOPORTE A </a:t>
            </a:r>
            <a:r>
              <a:rPr lang="en-US" b="1" dirty="0"/>
              <a:t>XAMARIN.FORMS</a:t>
            </a:r>
          </a:p>
        </p:txBody>
      </p:sp>
      <p:sp>
        <p:nvSpPr>
          <p:cNvPr id="5" name="Text Placeholder 2"/>
          <p:cNvSpPr txBox="1">
            <a:spLocks/>
          </p:cNvSpPr>
          <p:nvPr/>
        </p:nvSpPr>
        <p:spPr>
          <a:xfrm>
            <a:off x="148281" y="2346754"/>
            <a:ext cx="8763000" cy="1524000"/>
          </a:xfrm>
          <a:prstGeom prst="rect">
            <a:avLst/>
          </a:prstGeom>
          <a:solidFill>
            <a:schemeClr val="tx1"/>
          </a:solidFill>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US" dirty="0">
                <a:solidFill>
                  <a:schemeClr val="bg1"/>
                </a:solidFill>
                <a:latin typeface="Consolas" panose="020B0609020204030204" pitchFamily="49" charset="0"/>
              </a:rPr>
              <a:t>&lt;Button </a:t>
            </a:r>
          </a:p>
          <a:p>
            <a:pPr marL="0" indent="0">
              <a:lnSpc>
                <a:spcPct val="120000"/>
              </a:lnSpc>
              <a:buFont typeface="Arial" pitchFamily="34" charset="0"/>
              <a:buNone/>
            </a:pPr>
            <a:r>
              <a:rPr lang="en-US" dirty="0">
                <a:solidFill>
                  <a:schemeClr val="bg1"/>
                </a:solidFill>
                <a:latin typeface="Consolas" panose="020B0609020204030204" pitchFamily="49" charset="0"/>
              </a:rPr>
              <a:t>     Text=“Click Me”</a:t>
            </a:r>
          </a:p>
          <a:p>
            <a:pPr marL="0" indent="0">
              <a:lnSpc>
                <a:spcPct val="120000"/>
              </a:lnSpc>
              <a:buFont typeface="Arial" pitchFamily="34" charset="0"/>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AutomationId</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MyButton</a:t>
            </a:r>
            <a:r>
              <a:rPr lang="en-US" dirty="0">
                <a:solidFill>
                  <a:schemeClr val="bg1"/>
                </a:solidFill>
                <a:latin typeface="Consolas" panose="020B0609020204030204" pitchFamily="49" charset="0"/>
              </a:rPr>
              <a:t>” /&gt;</a:t>
            </a:r>
          </a:p>
        </p:txBody>
      </p:sp>
    </p:spTree>
    <p:extLst>
      <p:ext uri="{BB962C8B-B14F-4D97-AF65-F5344CB8AC3E}">
        <p14:creationId xmlns:p14="http://schemas.microsoft.com/office/powerpoint/2010/main" val="204170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10795" y="1541096"/>
            <a:ext cx="6010069" cy="333705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01931" y="217468"/>
            <a:ext cx="8741880" cy="674653"/>
          </a:xfrm>
        </p:spPr>
        <p:txBody>
          <a:bodyPr/>
          <a:lstStyle/>
          <a:p>
            <a:pPr algn="l"/>
            <a:r>
              <a:rPr lang="en-US" sz="3600" b="1" dirty="0">
                <a:solidFill>
                  <a:schemeClr val="accent2"/>
                </a:solidFill>
              </a:rPr>
              <a:t>XAMARIN</a:t>
            </a:r>
            <a:r>
              <a:rPr lang="en-US" sz="3600" dirty="0">
                <a:solidFill>
                  <a:schemeClr val="accent2"/>
                </a:solidFill>
              </a:rPr>
              <a:t>: </a:t>
            </a:r>
            <a:r>
              <a:rPr lang="en-US" sz="3600" dirty="0"/>
              <a:t>APPS NATIVAS MULTIPLATAFORMA</a:t>
            </a:r>
          </a:p>
        </p:txBody>
      </p:sp>
    </p:spTree>
    <p:extLst>
      <p:ext uri="{BB962C8B-B14F-4D97-AF65-F5344CB8AC3E}">
        <p14:creationId xmlns:p14="http://schemas.microsoft.com/office/powerpoint/2010/main" val="33483436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Un </a:t>
            </a:r>
            <a:r>
              <a:rPr lang="en-US" i="1" dirty="0" err="1">
                <a:latin typeface="Segoe UI" panose="020B0502040204020203" pitchFamily="34" charset="0"/>
                <a:cs typeface="Segoe UI" panose="020B0502040204020203" pitchFamily="34" charset="0"/>
              </a:rPr>
              <a:t>vistazo</a:t>
            </a:r>
            <a:r>
              <a:rPr lang="en-US" i="1" dirty="0">
                <a:latin typeface="Segoe UI" panose="020B0502040204020203" pitchFamily="34" charset="0"/>
                <a:cs typeface="Segoe UI" panose="020B0502040204020203" pitchFamily="34" charset="0"/>
              </a:rPr>
              <a:t> a Tests de </a:t>
            </a:r>
            <a:r>
              <a:rPr lang="en-US" i="1" dirty="0" err="1">
                <a:latin typeface="Segoe UI" panose="020B0502040204020203" pitchFamily="34" charset="0"/>
                <a:cs typeface="Segoe UI" panose="020B0502040204020203" pitchFamily="34" charset="0"/>
              </a:rPr>
              <a:t>tipo</a:t>
            </a:r>
            <a:r>
              <a:rPr lang="en-US" i="1" dirty="0">
                <a:latin typeface="Segoe UI" panose="020B0502040204020203" pitchFamily="34" charset="0"/>
                <a:cs typeface="Segoe UI" panose="020B0502040204020203" pitchFamily="34" charset="0"/>
              </a:rPr>
              <a:t> Xamarin </a:t>
            </a:r>
            <a:r>
              <a:rPr lang="en-US" i="1" dirty="0" err="1">
                <a:latin typeface="Segoe UI" panose="020B0502040204020203" pitchFamily="34" charset="0"/>
                <a:cs typeface="Segoe UI" panose="020B0502040204020203" pitchFamily="34" charset="0"/>
              </a:rPr>
              <a:t>UITest</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51649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114800" cy="3733800"/>
          </a:xfrm>
          <a:prstGeom prst="rect">
            <a:avLst/>
          </a:prstGeom>
        </p:spPr>
        <p:txBody>
          <a:bodyPr>
            <a:normAutofit fontScale="77500" lnSpcReduction="20000"/>
          </a:bodyPr>
          <a:lstStyle/>
          <a:p>
            <a:pPr marL="0" indent="0">
              <a:lnSpc>
                <a:spcPct val="120000"/>
              </a:lnSpc>
              <a:buNone/>
            </a:pPr>
            <a:r>
              <a:rPr lang="en-US" b="1" dirty="0">
                <a:solidFill>
                  <a:schemeClr val="bg1">
                    <a:lumMod val="50000"/>
                  </a:schemeClr>
                </a:solidFill>
              </a:rPr>
              <a:t>Test Recorder </a:t>
            </a:r>
            <a:r>
              <a:rPr lang="en-US" dirty="0" err="1">
                <a:solidFill>
                  <a:schemeClr val="bg1">
                    <a:lumMod val="50000"/>
                  </a:schemeClr>
                </a:solidFill>
              </a:rPr>
              <a:t>es</a:t>
            </a:r>
            <a:r>
              <a:rPr lang="en-US" dirty="0">
                <a:solidFill>
                  <a:schemeClr val="bg1">
                    <a:lumMod val="50000"/>
                  </a:schemeClr>
                </a:solidFill>
              </a:rPr>
              <a:t>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herramienta</a:t>
            </a:r>
            <a:r>
              <a:rPr lang="en-US" dirty="0">
                <a:solidFill>
                  <a:schemeClr val="bg1">
                    <a:lumMod val="50000"/>
                  </a:schemeClr>
                </a:solidFill>
              </a:rPr>
              <a:t> que </a:t>
            </a:r>
            <a:r>
              <a:rPr lang="en-US" dirty="0" err="1">
                <a:solidFill>
                  <a:schemeClr val="bg1">
                    <a:lumMod val="50000"/>
                  </a:schemeClr>
                </a:solidFill>
              </a:rPr>
              <a:t>permite</a:t>
            </a:r>
            <a:r>
              <a:rPr lang="en-US" dirty="0">
                <a:solidFill>
                  <a:schemeClr val="bg1">
                    <a:lumMod val="50000"/>
                  </a:schemeClr>
                </a:solidFill>
              </a:rPr>
              <a:t> </a:t>
            </a:r>
            <a:r>
              <a:rPr lang="en-US" dirty="0" err="1">
                <a:solidFill>
                  <a:schemeClr val="bg1">
                    <a:lumMod val="50000"/>
                  </a:schemeClr>
                </a:solidFill>
              </a:rPr>
              <a:t>crear</a:t>
            </a:r>
            <a:r>
              <a:rPr lang="en-US" dirty="0">
                <a:solidFill>
                  <a:schemeClr val="bg1">
                    <a:lumMod val="50000"/>
                  </a:schemeClr>
                </a:solidFill>
              </a:rPr>
              <a:t> </a:t>
            </a:r>
            <a:r>
              <a:rPr lang="en-US" dirty="0" err="1">
                <a:solidFill>
                  <a:schemeClr val="bg1">
                    <a:lumMod val="50000"/>
                  </a:schemeClr>
                </a:solidFill>
              </a:rPr>
              <a:t>pruebas</a:t>
            </a:r>
            <a:r>
              <a:rPr lang="en-US" dirty="0">
                <a:solidFill>
                  <a:schemeClr val="bg1">
                    <a:lumMod val="50000"/>
                  </a:schemeClr>
                </a:solidFill>
              </a:rPr>
              <a:t> de forma </a:t>
            </a:r>
            <a:r>
              <a:rPr lang="en-US" dirty="0" err="1">
                <a:solidFill>
                  <a:schemeClr val="bg1">
                    <a:lumMod val="50000"/>
                  </a:schemeClr>
                </a:solidFill>
              </a:rPr>
              <a:t>sumamente</a:t>
            </a:r>
            <a:r>
              <a:rPr lang="en-US" dirty="0">
                <a:solidFill>
                  <a:schemeClr val="bg1">
                    <a:lumMod val="50000"/>
                  </a:schemeClr>
                </a:solidFill>
              </a:rPr>
              <a:t> </a:t>
            </a:r>
            <a:r>
              <a:rPr lang="en-US" dirty="0" err="1">
                <a:solidFill>
                  <a:schemeClr val="bg1">
                    <a:lumMod val="50000"/>
                  </a:schemeClr>
                </a:solidFill>
              </a:rPr>
              <a:t>sencilla</a:t>
            </a:r>
            <a:r>
              <a:rPr lang="en-US" dirty="0">
                <a:solidFill>
                  <a:schemeClr val="bg1">
                    <a:lumMod val="50000"/>
                  </a:schemeClr>
                </a:solidFill>
              </a:rPr>
              <a:t> </a:t>
            </a:r>
            <a:r>
              <a:rPr lang="en-US" dirty="0" err="1">
                <a:solidFill>
                  <a:schemeClr val="bg1">
                    <a:lumMod val="50000"/>
                  </a:schemeClr>
                </a:solidFill>
              </a:rPr>
              <a:t>realizando</a:t>
            </a:r>
            <a:r>
              <a:rPr lang="en-US" dirty="0">
                <a:solidFill>
                  <a:schemeClr val="bg1">
                    <a:lumMod val="50000"/>
                  </a:schemeClr>
                </a:solidFill>
              </a:rPr>
              <a:t> </a:t>
            </a:r>
            <a:r>
              <a:rPr lang="en-US" dirty="0" err="1">
                <a:solidFill>
                  <a:schemeClr val="bg1">
                    <a:lumMod val="50000"/>
                  </a:schemeClr>
                </a:solidFill>
              </a:rPr>
              <a:t>una</a:t>
            </a:r>
            <a:r>
              <a:rPr lang="en-US" dirty="0">
                <a:solidFill>
                  <a:schemeClr val="bg1">
                    <a:lumMod val="50000"/>
                  </a:schemeClr>
                </a:solidFill>
              </a:rPr>
              <a:t> </a:t>
            </a:r>
            <a:r>
              <a:rPr lang="en-US" dirty="0" err="1">
                <a:solidFill>
                  <a:schemeClr val="bg1">
                    <a:lumMod val="50000"/>
                  </a:schemeClr>
                </a:solidFill>
              </a:rPr>
              <a:t>interacción</a:t>
            </a:r>
            <a:r>
              <a:rPr lang="en-US" dirty="0">
                <a:solidFill>
                  <a:schemeClr val="bg1">
                    <a:lumMod val="50000"/>
                  </a:schemeClr>
                </a:solidFill>
              </a:rPr>
              <a:t> </a:t>
            </a:r>
            <a:r>
              <a:rPr lang="en-US" dirty="0" err="1">
                <a:solidFill>
                  <a:schemeClr val="bg1">
                    <a:lumMod val="50000"/>
                  </a:schemeClr>
                </a:solidFill>
              </a:rPr>
              <a:t>directa</a:t>
            </a:r>
            <a:r>
              <a:rPr lang="en-US" dirty="0">
                <a:solidFill>
                  <a:schemeClr val="bg1">
                    <a:lumMod val="50000"/>
                  </a:schemeClr>
                </a:solidFill>
              </a:rPr>
              <a:t> con la </a:t>
            </a:r>
            <a:r>
              <a:rPr lang="en-US" dirty="0" err="1">
                <a:solidFill>
                  <a:schemeClr val="bg1">
                    <a:lumMod val="50000"/>
                  </a:schemeClr>
                </a:solidFill>
              </a:rPr>
              <a:t>aplicación</a:t>
            </a:r>
            <a:r>
              <a:rPr lang="en-US" dirty="0">
                <a:solidFill>
                  <a:schemeClr val="bg1">
                    <a:lumMod val="50000"/>
                  </a:schemeClr>
                </a:solidFill>
              </a:rPr>
              <a:t>.</a:t>
            </a:r>
          </a:p>
          <a:p>
            <a:pPr marL="0" indent="0">
              <a:lnSpc>
                <a:spcPct val="120000"/>
              </a:lnSpc>
              <a:buNone/>
            </a:pPr>
            <a:endParaRPr lang="en-US" b="1" dirty="0">
              <a:solidFill>
                <a:schemeClr val="bg1">
                  <a:lumMod val="50000"/>
                </a:schemeClr>
              </a:solidFill>
            </a:endParaRPr>
          </a:p>
          <a:p>
            <a:pPr marL="0" indent="0">
              <a:lnSpc>
                <a:spcPct val="120000"/>
              </a:lnSpc>
              <a:buNone/>
            </a:pPr>
            <a:r>
              <a:rPr lang="en-US" dirty="0" err="1">
                <a:solidFill>
                  <a:schemeClr val="bg1">
                    <a:lumMod val="50000"/>
                  </a:schemeClr>
                </a:solidFill>
              </a:rPr>
              <a:t>Disponible</a:t>
            </a:r>
            <a:r>
              <a:rPr lang="en-US" dirty="0">
                <a:solidFill>
                  <a:schemeClr val="bg1">
                    <a:lumMod val="50000"/>
                  </a:schemeClr>
                </a:solidFill>
              </a:rPr>
              <a:t> </a:t>
            </a:r>
            <a:r>
              <a:rPr lang="en-US" dirty="0" err="1">
                <a:solidFill>
                  <a:schemeClr val="bg1">
                    <a:lumMod val="50000"/>
                  </a:schemeClr>
                </a:solidFill>
              </a:rPr>
              <a:t>tanto</a:t>
            </a:r>
            <a:r>
              <a:rPr lang="en-US" dirty="0">
                <a:solidFill>
                  <a:schemeClr val="bg1">
                    <a:lumMod val="50000"/>
                  </a:schemeClr>
                </a:solidFill>
              </a:rPr>
              <a:t> para </a:t>
            </a:r>
            <a:r>
              <a:rPr lang="en-US" b="1" dirty="0">
                <a:solidFill>
                  <a:schemeClr val="bg1">
                    <a:lumMod val="50000"/>
                  </a:schemeClr>
                </a:solidFill>
              </a:rPr>
              <a:t>Windows</a:t>
            </a:r>
            <a:r>
              <a:rPr lang="en-US" dirty="0">
                <a:solidFill>
                  <a:schemeClr val="bg1">
                    <a:lumMod val="50000"/>
                  </a:schemeClr>
                </a:solidFill>
              </a:rPr>
              <a:t> </a:t>
            </a:r>
            <a:r>
              <a:rPr lang="en-US" dirty="0" err="1">
                <a:solidFill>
                  <a:schemeClr val="bg1">
                    <a:lumMod val="50000"/>
                  </a:schemeClr>
                </a:solidFill>
              </a:rPr>
              <a:t>como</a:t>
            </a:r>
            <a:r>
              <a:rPr lang="en-US" dirty="0">
                <a:solidFill>
                  <a:schemeClr val="bg1">
                    <a:lumMod val="50000"/>
                  </a:schemeClr>
                </a:solidFill>
              </a:rPr>
              <a:t> para </a:t>
            </a:r>
            <a:r>
              <a:rPr lang="en-US" b="1" dirty="0" err="1">
                <a:solidFill>
                  <a:schemeClr val="bg1">
                    <a:lumMod val="50000"/>
                  </a:schemeClr>
                </a:solidFill>
              </a:rPr>
              <a:t>MacOS</a:t>
            </a:r>
            <a:r>
              <a:rPr lang="en-US" dirty="0">
                <a:solidFill>
                  <a:schemeClr val="bg1">
                    <a:lumMod val="50000"/>
                  </a:schemeClr>
                </a:solidFill>
              </a:rPr>
              <a:t>.</a:t>
            </a:r>
          </a:p>
        </p:txBody>
      </p:sp>
      <p:sp>
        <p:nvSpPr>
          <p:cNvPr id="2" name="Title 1"/>
          <p:cNvSpPr>
            <a:spLocks noGrp="1"/>
          </p:cNvSpPr>
          <p:nvPr>
            <p:ph type="title"/>
          </p:nvPr>
        </p:nvSpPr>
        <p:spPr/>
        <p:txBody>
          <a:bodyPr>
            <a:normAutofit/>
          </a:bodyPr>
          <a:lstStyle/>
          <a:p>
            <a:r>
              <a:rPr lang="en-US" b="1" dirty="0">
                <a:solidFill>
                  <a:schemeClr val="tx1"/>
                </a:solidFill>
              </a:rPr>
              <a:t>UTILIZANDO </a:t>
            </a:r>
            <a:r>
              <a:rPr lang="en-US" b="1" dirty="0"/>
              <a:t>TEST RECORDER</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954" y="742950"/>
            <a:ext cx="5156305" cy="3415614"/>
          </a:xfrm>
          <a:prstGeom prst="rect">
            <a:avLst/>
          </a:prstGeom>
        </p:spPr>
      </p:pic>
    </p:spTree>
    <p:extLst>
      <p:ext uri="{BB962C8B-B14F-4D97-AF65-F5344CB8AC3E}">
        <p14:creationId xmlns:p14="http://schemas.microsoft.com/office/powerpoint/2010/main" val="186205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686800" cy="3733800"/>
          </a:xfrm>
          <a:prstGeom prst="rect">
            <a:avLst/>
          </a:prstGeom>
        </p:spPr>
        <p:txBody>
          <a:bodyPr>
            <a:normAutofit/>
          </a:bodyPr>
          <a:lstStyle/>
          <a:p>
            <a:pPr>
              <a:lnSpc>
                <a:spcPct val="120000"/>
              </a:lnSpc>
            </a:pPr>
            <a:r>
              <a:rPr lang="en-US" dirty="0" err="1">
                <a:solidFill>
                  <a:schemeClr val="bg1">
                    <a:lumMod val="50000"/>
                  </a:schemeClr>
                </a:solidFill>
              </a:rPr>
              <a:t>Requiere</a:t>
            </a:r>
            <a:r>
              <a:rPr lang="en-US" dirty="0">
                <a:solidFill>
                  <a:schemeClr val="bg1">
                    <a:lumMod val="50000"/>
                  </a:schemeClr>
                </a:solidFill>
              </a:rPr>
              <a:t> un API Key de Xamarin Test Cloud</a:t>
            </a:r>
          </a:p>
          <a:p>
            <a:pPr lvl="1">
              <a:lnSpc>
                <a:spcPct val="120000"/>
              </a:lnSpc>
            </a:pPr>
            <a:r>
              <a:rPr lang="en-US" dirty="0">
                <a:solidFill>
                  <a:schemeClr val="bg1">
                    <a:lumMod val="50000"/>
                  </a:schemeClr>
                </a:solidFill>
              </a:rPr>
              <a:t>Se </a:t>
            </a:r>
            <a:r>
              <a:rPr lang="en-US" dirty="0" err="1">
                <a:solidFill>
                  <a:schemeClr val="bg1">
                    <a:lumMod val="50000"/>
                  </a:schemeClr>
                </a:solidFill>
              </a:rPr>
              <a:t>puede</a:t>
            </a:r>
            <a:r>
              <a:rPr lang="en-US" dirty="0">
                <a:solidFill>
                  <a:schemeClr val="bg1">
                    <a:lumMod val="50000"/>
                  </a:schemeClr>
                </a:solidFill>
              </a:rPr>
              <a:t> </a:t>
            </a:r>
            <a:r>
              <a:rPr lang="en-US" dirty="0" err="1">
                <a:solidFill>
                  <a:schemeClr val="bg1">
                    <a:lumMod val="50000"/>
                  </a:schemeClr>
                </a:solidFill>
              </a:rPr>
              <a:t>obtener</a:t>
            </a:r>
            <a:r>
              <a:rPr lang="en-US" dirty="0">
                <a:solidFill>
                  <a:schemeClr val="bg1">
                    <a:lumMod val="50000"/>
                  </a:schemeClr>
                </a:solidFill>
              </a:rPr>
              <a:t> de forma </a:t>
            </a:r>
            <a:r>
              <a:rPr lang="en-US" dirty="0" err="1">
                <a:solidFill>
                  <a:schemeClr val="bg1">
                    <a:lumMod val="50000"/>
                  </a:schemeClr>
                </a:solidFill>
              </a:rPr>
              <a:t>gratuita</a:t>
            </a:r>
            <a:r>
              <a:rPr lang="en-US" dirty="0">
                <a:solidFill>
                  <a:schemeClr val="bg1">
                    <a:lumMod val="50000"/>
                  </a:schemeClr>
                </a:solidFill>
              </a:rPr>
              <a:t>.</a:t>
            </a:r>
          </a:p>
          <a:p>
            <a:pPr>
              <a:lnSpc>
                <a:spcPct val="120000"/>
              </a:lnSpc>
            </a:pPr>
            <a:r>
              <a:rPr lang="en-US" dirty="0" err="1">
                <a:solidFill>
                  <a:schemeClr val="bg1">
                    <a:lumMod val="50000"/>
                  </a:schemeClr>
                </a:solidFill>
              </a:rPr>
              <a:t>Soporta</a:t>
            </a:r>
            <a:r>
              <a:rPr lang="en-US" dirty="0">
                <a:solidFill>
                  <a:schemeClr val="bg1">
                    <a:lumMod val="50000"/>
                  </a:schemeClr>
                </a:solidFill>
              </a:rPr>
              <a:t> iOS 8 o superior.</a:t>
            </a:r>
          </a:p>
          <a:p>
            <a:pPr>
              <a:lnSpc>
                <a:spcPct val="120000"/>
              </a:lnSpc>
            </a:pPr>
            <a:r>
              <a:rPr lang="en-US" dirty="0" err="1">
                <a:solidFill>
                  <a:schemeClr val="bg1">
                    <a:lumMod val="50000"/>
                  </a:schemeClr>
                </a:solidFill>
              </a:rPr>
              <a:t>Soporta</a:t>
            </a:r>
            <a:r>
              <a:rPr lang="en-US" dirty="0">
                <a:solidFill>
                  <a:schemeClr val="bg1">
                    <a:lumMod val="50000"/>
                  </a:schemeClr>
                </a:solidFill>
              </a:rPr>
              <a:t> Android 4.2 o superior.</a:t>
            </a:r>
          </a:p>
          <a:p>
            <a:pPr lvl="1">
              <a:lnSpc>
                <a:spcPct val="120000"/>
              </a:lnSpc>
            </a:pPr>
            <a:r>
              <a:rPr lang="en-US" dirty="0" err="1">
                <a:solidFill>
                  <a:schemeClr val="bg1">
                    <a:lumMod val="50000"/>
                  </a:schemeClr>
                </a:solidFill>
              </a:rPr>
              <a:t>Es</a:t>
            </a:r>
            <a:r>
              <a:rPr lang="en-US" dirty="0">
                <a:solidFill>
                  <a:schemeClr val="bg1">
                    <a:lumMod val="50000"/>
                  </a:schemeClr>
                </a:solidFill>
              </a:rPr>
              <a:t> </a:t>
            </a:r>
            <a:r>
              <a:rPr lang="en-US" dirty="0" err="1">
                <a:solidFill>
                  <a:schemeClr val="bg1">
                    <a:lumMod val="50000"/>
                  </a:schemeClr>
                </a:solidFill>
              </a:rPr>
              <a:t>necesario</a:t>
            </a:r>
            <a:r>
              <a:rPr lang="en-US" dirty="0">
                <a:solidFill>
                  <a:schemeClr val="bg1">
                    <a:lumMod val="50000"/>
                  </a:schemeClr>
                </a:solidFill>
              </a:rPr>
              <a:t> </a:t>
            </a:r>
            <a:r>
              <a:rPr lang="en-US" dirty="0" err="1">
                <a:solidFill>
                  <a:schemeClr val="bg1">
                    <a:lumMod val="50000"/>
                  </a:schemeClr>
                </a:solidFill>
              </a:rPr>
              <a:t>incluir</a:t>
            </a:r>
            <a:r>
              <a:rPr lang="en-US" dirty="0">
                <a:solidFill>
                  <a:schemeClr val="bg1">
                    <a:lumMod val="50000"/>
                  </a:schemeClr>
                </a:solidFill>
              </a:rPr>
              <a:t> el </a:t>
            </a:r>
            <a:r>
              <a:rPr lang="en-US" dirty="0" err="1">
                <a:solidFill>
                  <a:schemeClr val="bg1">
                    <a:lumMod val="50000"/>
                  </a:schemeClr>
                </a:solidFill>
              </a:rPr>
              <a:t>permiso</a:t>
            </a:r>
            <a:r>
              <a:rPr lang="en-US" dirty="0">
                <a:solidFill>
                  <a:schemeClr val="bg1">
                    <a:lumMod val="50000"/>
                  </a:schemeClr>
                </a:solidFill>
              </a:rPr>
              <a:t> de Internet.</a:t>
            </a:r>
          </a:p>
        </p:txBody>
      </p:sp>
      <p:sp>
        <p:nvSpPr>
          <p:cNvPr id="2" name="Title 1"/>
          <p:cNvSpPr>
            <a:spLocks noGrp="1"/>
          </p:cNvSpPr>
          <p:nvPr>
            <p:ph type="title"/>
          </p:nvPr>
        </p:nvSpPr>
        <p:spPr/>
        <p:txBody>
          <a:bodyPr>
            <a:normAutofit/>
          </a:bodyPr>
          <a:lstStyle/>
          <a:p>
            <a:r>
              <a:rPr lang="en-US" b="1" dirty="0">
                <a:solidFill>
                  <a:schemeClr val="tx1"/>
                </a:solidFill>
              </a:rPr>
              <a:t>LOS </a:t>
            </a:r>
            <a:r>
              <a:rPr lang="en-US" b="1" dirty="0"/>
              <a:t>REQUISITOS</a:t>
            </a:r>
          </a:p>
        </p:txBody>
      </p:sp>
    </p:spTree>
    <p:extLst>
      <p:ext uri="{BB962C8B-B14F-4D97-AF65-F5344CB8AC3E}">
        <p14:creationId xmlns:p14="http://schemas.microsoft.com/office/powerpoint/2010/main" val="24244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err="1">
                <a:latin typeface="Segoe UI" panose="020B0502040204020203" pitchFamily="34" charset="0"/>
                <a:cs typeface="Segoe UI" panose="020B0502040204020203" pitchFamily="34" charset="0"/>
              </a:rPr>
              <a:t>Creando</a:t>
            </a:r>
            <a:r>
              <a:rPr lang="en-US" i="1" dirty="0">
                <a:latin typeface="Segoe UI" panose="020B0502040204020203" pitchFamily="34" charset="0"/>
                <a:cs typeface="Segoe UI" panose="020B0502040204020203" pitchFamily="34" charset="0"/>
              </a:rPr>
              <a:t> </a:t>
            </a:r>
            <a:r>
              <a:rPr lang="en-US" i="1" dirty="0" err="1">
                <a:latin typeface="Segoe UI" panose="020B0502040204020203" pitchFamily="34" charset="0"/>
                <a:cs typeface="Segoe UI" panose="020B0502040204020203" pitchFamily="34" charset="0"/>
              </a:rPr>
              <a:t>pruebas</a:t>
            </a:r>
            <a:r>
              <a:rPr lang="en-US" i="1" dirty="0">
                <a:latin typeface="Segoe UI" panose="020B0502040204020203" pitchFamily="34" charset="0"/>
                <a:cs typeface="Segoe UI" panose="020B0502040204020203" pitchFamily="34" charset="0"/>
              </a:rPr>
              <a:t> con Test Recorder</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907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01930" y="217134"/>
            <a:ext cx="9128140" cy="674749"/>
          </a:xfrm>
        </p:spPr>
        <p:txBody>
          <a:bodyPr>
            <a:noAutofit/>
          </a:bodyPr>
          <a:lstStyle/>
          <a:p>
            <a:pPr algn="l"/>
            <a:r>
              <a:rPr lang="en-US" sz="2700" b="1" dirty="0">
                <a:solidFill>
                  <a:schemeClr val="accent2"/>
                </a:solidFill>
                <a:latin typeface="Segoe UI" charset="0"/>
                <a:cs typeface="Segoe UI" charset="0"/>
              </a:rPr>
              <a:t>XAMARIN</a:t>
            </a:r>
            <a:r>
              <a:rPr lang="en-US" sz="2700" b="1" dirty="0">
                <a:latin typeface="Segoe UI" charset="0"/>
                <a:cs typeface="Segoe UI" charset="0"/>
              </a:rPr>
              <a:t> TEST CLOUD</a:t>
            </a:r>
            <a:endParaRPr lang="en-US" sz="2700" b="1" dirty="0"/>
          </a:p>
        </p:txBody>
      </p:sp>
      <p:sp>
        <p:nvSpPr>
          <p:cNvPr id="24" name="Rectangle 23"/>
          <p:cNvSpPr/>
          <p:nvPr/>
        </p:nvSpPr>
        <p:spPr>
          <a:xfrm>
            <a:off x="1" y="4404076"/>
            <a:ext cx="4221131" cy="65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022" y="737929"/>
            <a:ext cx="7962701" cy="5238169"/>
          </a:xfrm>
          <a:prstGeom prst="rect">
            <a:avLst/>
          </a:prstGeom>
        </p:spPr>
      </p:pic>
    </p:spTree>
    <p:extLst>
      <p:ext uri="{BB962C8B-B14F-4D97-AF65-F5344CB8AC3E}">
        <p14:creationId xmlns:p14="http://schemas.microsoft.com/office/powerpoint/2010/main" val="11230185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686800" cy="3733800"/>
          </a:xfrm>
          <a:prstGeom prst="rect">
            <a:avLst/>
          </a:prstGeom>
        </p:spPr>
        <p:txBody>
          <a:bodyPr>
            <a:normAutofit/>
          </a:bodyPr>
          <a:lstStyle/>
          <a:p>
            <a:pPr marL="0" indent="0">
              <a:lnSpc>
                <a:spcPct val="120000"/>
              </a:lnSpc>
              <a:buNone/>
            </a:pPr>
            <a:r>
              <a:rPr lang="en-US" b="1" dirty="0">
                <a:solidFill>
                  <a:schemeClr val="bg1">
                    <a:lumMod val="50000"/>
                  </a:schemeClr>
                </a:solidFill>
              </a:rPr>
              <a:t>Xamarin Test Cloud </a:t>
            </a:r>
            <a:r>
              <a:rPr lang="en-US" dirty="0" err="1">
                <a:solidFill>
                  <a:schemeClr val="bg1">
                    <a:lumMod val="50000"/>
                  </a:schemeClr>
                </a:solidFill>
              </a:rPr>
              <a:t>es</a:t>
            </a:r>
            <a:r>
              <a:rPr lang="en-US" dirty="0">
                <a:solidFill>
                  <a:schemeClr val="bg1">
                    <a:lumMod val="50000"/>
                  </a:schemeClr>
                </a:solidFill>
              </a:rPr>
              <a:t> un </a:t>
            </a:r>
            <a:r>
              <a:rPr lang="en-US" dirty="0" err="1">
                <a:solidFill>
                  <a:schemeClr val="bg1">
                    <a:lumMod val="50000"/>
                  </a:schemeClr>
                </a:solidFill>
              </a:rPr>
              <a:t>servicio</a:t>
            </a:r>
            <a:r>
              <a:rPr lang="en-US" dirty="0">
                <a:solidFill>
                  <a:schemeClr val="bg1">
                    <a:lumMod val="50000"/>
                  </a:schemeClr>
                </a:solidFill>
              </a:rPr>
              <a:t> </a:t>
            </a:r>
            <a:r>
              <a:rPr lang="en-US" dirty="0" err="1">
                <a:solidFill>
                  <a:schemeClr val="bg1">
                    <a:lumMod val="50000"/>
                  </a:schemeClr>
                </a:solidFill>
              </a:rPr>
              <a:t>disponible</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la </a:t>
            </a:r>
            <a:r>
              <a:rPr lang="en-US" dirty="0" err="1">
                <a:solidFill>
                  <a:schemeClr val="bg1">
                    <a:lumMod val="50000"/>
                  </a:schemeClr>
                </a:solidFill>
              </a:rPr>
              <a:t>nube</a:t>
            </a:r>
            <a:r>
              <a:rPr lang="en-US" dirty="0">
                <a:solidFill>
                  <a:schemeClr val="bg1">
                    <a:lumMod val="50000"/>
                  </a:schemeClr>
                </a:solidFill>
              </a:rPr>
              <a:t> que </a:t>
            </a:r>
            <a:r>
              <a:rPr lang="en-US" dirty="0" err="1">
                <a:solidFill>
                  <a:schemeClr val="bg1">
                    <a:lumMod val="50000"/>
                  </a:schemeClr>
                </a:solidFill>
              </a:rPr>
              <a:t>permite</a:t>
            </a:r>
            <a:r>
              <a:rPr lang="en-US" dirty="0">
                <a:solidFill>
                  <a:schemeClr val="bg1">
                    <a:lumMod val="50000"/>
                  </a:schemeClr>
                </a:solidFill>
              </a:rPr>
              <a:t> </a:t>
            </a:r>
            <a:r>
              <a:rPr lang="en-US" dirty="0" err="1">
                <a:solidFill>
                  <a:schemeClr val="bg1">
                    <a:lumMod val="50000"/>
                  </a:schemeClr>
                </a:solidFill>
              </a:rPr>
              <a:t>ejecutar</a:t>
            </a:r>
            <a:r>
              <a:rPr lang="en-US" dirty="0">
                <a:solidFill>
                  <a:schemeClr val="bg1">
                    <a:lumMod val="50000"/>
                  </a:schemeClr>
                </a:solidFill>
              </a:rPr>
              <a:t> </a:t>
            </a:r>
            <a:r>
              <a:rPr lang="en-US" dirty="0" err="1">
                <a:solidFill>
                  <a:schemeClr val="bg1">
                    <a:lumMod val="50000"/>
                  </a:schemeClr>
                </a:solidFill>
              </a:rPr>
              <a:t>pruebas</a:t>
            </a:r>
            <a:r>
              <a:rPr lang="en-US" dirty="0">
                <a:solidFill>
                  <a:schemeClr val="bg1">
                    <a:lumMod val="50000"/>
                  </a:schemeClr>
                </a:solidFill>
              </a:rPr>
              <a:t> de UI </a:t>
            </a:r>
            <a:r>
              <a:rPr lang="en-US" dirty="0" err="1">
                <a:solidFill>
                  <a:schemeClr val="bg1">
                    <a:lumMod val="50000"/>
                  </a:schemeClr>
                </a:solidFill>
              </a:rPr>
              <a:t>en</a:t>
            </a:r>
            <a:r>
              <a:rPr lang="en-US" dirty="0">
                <a:solidFill>
                  <a:schemeClr val="bg1">
                    <a:lumMod val="50000"/>
                  </a:schemeClr>
                </a:solidFill>
              </a:rPr>
              <a:t> </a:t>
            </a:r>
            <a:r>
              <a:rPr lang="en-US" dirty="0" err="1">
                <a:solidFill>
                  <a:schemeClr val="bg1">
                    <a:lumMod val="50000"/>
                  </a:schemeClr>
                </a:solidFill>
              </a:rPr>
              <a:t>cientos</a:t>
            </a:r>
            <a:r>
              <a:rPr lang="en-US" dirty="0">
                <a:solidFill>
                  <a:schemeClr val="bg1">
                    <a:lumMod val="50000"/>
                  </a:schemeClr>
                </a:solidFill>
              </a:rPr>
              <a:t> de </a:t>
            </a:r>
            <a:r>
              <a:rPr lang="en-US" dirty="0" err="1">
                <a:solidFill>
                  <a:schemeClr val="bg1">
                    <a:lumMod val="50000"/>
                  </a:schemeClr>
                </a:solidFill>
              </a:rPr>
              <a:t>dispositivos</a:t>
            </a:r>
            <a:r>
              <a:rPr lang="en-US" dirty="0">
                <a:solidFill>
                  <a:schemeClr val="bg1">
                    <a:lumMod val="50000"/>
                  </a:schemeClr>
                </a:solidFill>
              </a:rPr>
              <a:t> </a:t>
            </a:r>
            <a:r>
              <a:rPr lang="en-US" dirty="0" err="1">
                <a:solidFill>
                  <a:schemeClr val="bg1">
                    <a:lumMod val="50000"/>
                  </a:schemeClr>
                </a:solidFill>
              </a:rPr>
              <a:t>móviles</a:t>
            </a:r>
            <a:r>
              <a:rPr lang="en-US" dirty="0">
                <a:solidFill>
                  <a:schemeClr val="bg1">
                    <a:lumMod val="50000"/>
                  </a:schemeClr>
                </a:solidFill>
              </a:rPr>
              <a:t> (</a:t>
            </a:r>
            <a:r>
              <a:rPr lang="en-US" dirty="0" err="1">
                <a:solidFill>
                  <a:schemeClr val="bg1">
                    <a:lumMod val="50000"/>
                  </a:schemeClr>
                </a:solidFill>
              </a:rPr>
              <a:t>reales</a:t>
            </a:r>
            <a:r>
              <a:rPr lang="en-US" dirty="0">
                <a:solidFill>
                  <a:schemeClr val="bg1">
                    <a:lumMod val="50000"/>
                  </a:schemeClr>
                </a:solidFill>
              </a:rPr>
              <a:t>) </a:t>
            </a:r>
            <a:r>
              <a:rPr lang="en-US" dirty="0" err="1">
                <a:solidFill>
                  <a:schemeClr val="bg1">
                    <a:lumMod val="50000"/>
                  </a:schemeClr>
                </a:solidFill>
              </a:rPr>
              <a:t>diferentes</a:t>
            </a:r>
            <a:r>
              <a:rPr lang="en-US" dirty="0">
                <a:solidFill>
                  <a:schemeClr val="bg1">
                    <a:lumMod val="50000"/>
                  </a:schemeClr>
                </a:solidFill>
              </a:rPr>
              <a:t>.</a:t>
            </a:r>
          </a:p>
          <a:p>
            <a:pPr marL="0" indent="0">
              <a:lnSpc>
                <a:spcPct val="120000"/>
              </a:lnSpc>
              <a:buNone/>
            </a:pPr>
            <a:endParaRPr lang="en-US" dirty="0">
              <a:solidFill>
                <a:schemeClr val="bg1">
                  <a:lumMod val="50000"/>
                </a:schemeClr>
              </a:solidFill>
            </a:endParaRPr>
          </a:p>
          <a:p>
            <a:pPr marL="0" indent="0">
              <a:lnSpc>
                <a:spcPct val="120000"/>
              </a:lnSpc>
              <a:buNone/>
            </a:pPr>
            <a:r>
              <a:rPr lang="en-US" dirty="0" err="1">
                <a:solidFill>
                  <a:schemeClr val="bg1">
                    <a:lumMod val="50000"/>
                  </a:schemeClr>
                </a:solidFill>
              </a:rPr>
              <a:t>Disponible</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a:t>
            </a:r>
            <a:r>
              <a:rPr lang="en-US" b="1" dirty="0">
                <a:solidFill>
                  <a:schemeClr val="bg1">
                    <a:lumMod val="50000"/>
                  </a:schemeClr>
                </a:solidFill>
              </a:rPr>
              <a:t>testcloud.xamarin.com</a:t>
            </a:r>
          </a:p>
        </p:txBody>
      </p:sp>
      <p:sp>
        <p:nvSpPr>
          <p:cNvPr id="2" name="Title 1"/>
          <p:cNvSpPr>
            <a:spLocks noGrp="1"/>
          </p:cNvSpPr>
          <p:nvPr>
            <p:ph type="title"/>
          </p:nvPr>
        </p:nvSpPr>
        <p:spPr/>
        <p:txBody>
          <a:bodyPr>
            <a:normAutofit/>
          </a:bodyPr>
          <a:lstStyle/>
          <a:p>
            <a:r>
              <a:rPr lang="en-US" b="1" dirty="0">
                <a:solidFill>
                  <a:schemeClr val="tx1"/>
                </a:solidFill>
              </a:rPr>
              <a:t>¿QUÉ ES </a:t>
            </a:r>
            <a:r>
              <a:rPr lang="en-US" b="1" dirty="0"/>
              <a:t>XAMARIN TEST CLOUD?</a:t>
            </a:r>
          </a:p>
        </p:txBody>
      </p:sp>
    </p:spTree>
    <p:extLst>
      <p:ext uri="{BB962C8B-B14F-4D97-AF65-F5344CB8AC3E}">
        <p14:creationId xmlns:p14="http://schemas.microsoft.com/office/powerpoint/2010/main" val="256346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Xamarin Test Cloud</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094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p:cNvSpPr/>
          <p:nvPr/>
        </p:nvSpPr>
        <p:spPr>
          <a:xfrm>
            <a:off x="1890937" y="587426"/>
            <a:ext cx="5399716" cy="1991795"/>
          </a:xfrm>
          <a:prstGeom prst="roundRect">
            <a:avLst>
              <a:gd name="adj" fmla="val 13598"/>
            </a:avLst>
          </a:prstGeom>
          <a:solidFill>
            <a:schemeClr val="bg2">
              <a:lumMod val="25000"/>
            </a:schemeClr>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algn="ctr" defTabSz="619125" hangingPunct="0"/>
            <a:endParaRPr lang="en-US" sz="2400">
              <a:solidFill>
                <a:srgbClr val="FFFFFF"/>
              </a:solidFill>
              <a:sym typeface="Helvetica Ligh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0306" y="817448"/>
            <a:ext cx="657535" cy="23302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62371" y="815141"/>
            <a:ext cx="597550" cy="23532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48360" y="1226115"/>
            <a:ext cx="998993" cy="21456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64903" y="815741"/>
            <a:ext cx="945928" cy="214564"/>
          </a:xfrm>
          <a:prstGeom prst="rect">
            <a:avLst/>
          </a:prstGeom>
        </p:spPr>
      </p:pic>
      <p:grpSp>
        <p:nvGrpSpPr>
          <p:cNvPr id="25" name="Group 24"/>
          <p:cNvGrpSpPr/>
          <p:nvPr/>
        </p:nvGrpSpPr>
        <p:grpSpPr>
          <a:xfrm>
            <a:off x="5825425" y="1203527"/>
            <a:ext cx="1274604" cy="295229"/>
            <a:chOff x="9732872" y="4028071"/>
            <a:chExt cx="1727546" cy="400140"/>
          </a:xfrm>
        </p:grpSpPr>
        <p:sp>
          <p:nvSpPr>
            <p:cNvPr id="74" name="TextBox 73"/>
            <p:cNvSpPr txBox="1"/>
            <p:nvPr/>
          </p:nvSpPr>
          <p:spPr>
            <a:xfrm>
              <a:off x="10274849" y="4037643"/>
              <a:ext cx="1185569" cy="354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32872" y="4028071"/>
              <a:ext cx="581400" cy="400140"/>
            </a:xfrm>
            <a:prstGeom prst="rect">
              <a:avLst/>
            </a:prstGeom>
          </p:spPr>
        </p:pic>
      </p:grpSp>
      <p:grpSp>
        <p:nvGrpSpPr>
          <p:cNvPr id="18" name="Group 17"/>
          <p:cNvGrpSpPr/>
          <p:nvPr/>
        </p:nvGrpSpPr>
        <p:grpSpPr>
          <a:xfrm>
            <a:off x="4057969" y="2001294"/>
            <a:ext cx="1170065" cy="322174"/>
            <a:chOff x="1069143" y="299060"/>
            <a:chExt cx="1585860" cy="436661"/>
          </a:xfrm>
        </p:grpSpPr>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69143" y="299060"/>
              <a:ext cx="335160" cy="410400"/>
            </a:xfrm>
            <a:prstGeom prst="rect">
              <a:avLst/>
            </a:prstGeom>
          </p:spPr>
        </p:pic>
        <p:sp>
          <p:nvSpPr>
            <p:cNvPr id="53" name="TextBox 52"/>
            <p:cNvSpPr txBox="1"/>
            <p:nvPr/>
          </p:nvSpPr>
          <p:spPr>
            <a:xfrm>
              <a:off x="1428152" y="381146"/>
              <a:ext cx="1226851"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40705" y="2017995"/>
            <a:ext cx="996107" cy="343171"/>
            <a:chOff x="788293" y="5082871"/>
            <a:chExt cx="1350081" cy="465120"/>
          </a:xfrm>
        </p:grpSpPr>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293" y="5082871"/>
              <a:ext cx="499320" cy="465120"/>
            </a:xfrm>
            <a:prstGeom prst="rect">
              <a:avLst/>
            </a:prstGeom>
          </p:spPr>
        </p:pic>
        <p:sp>
          <p:nvSpPr>
            <p:cNvPr id="56" name="TextBox 55"/>
            <p:cNvSpPr txBox="1"/>
            <p:nvPr/>
          </p:nvSpPr>
          <p:spPr>
            <a:xfrm>
              <a:off x="1304775" y="5138578"/>
              <a:ext cx="833599"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062534" y="1156253"/>
            <a:ext cx="1706337" cy="368405"/>
            <a:chOff x="945613" y="3735903"/>
            <a:chExt cx="2312701" cy="499320"/>
          </a:xfrm>
        </p:grpSpPr>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45613" y="3735903"/>
              <a:ext cx="519840" cy="499320"/>
            </a:xfrm>
            <a:prstGeom prst="rect">
              <a:avLst/>
            </a:prstGeom>
          </p:spPr>
        </p:pic>
        <p:sp>
          <p:nvSpPr>
            <p:cNvPr id="77" name="TextBox 76"/>
            <p:cNvSpPr txBox="1"/>
            <p:nvPr/>
          </p:nvSpPr>
          <p:spPr>
            <a:xfrm>
              <a:off x="1431118" y="3823657"/>
              <a:ext cx="182719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077030" y="1636674"/>
            <a:ext cx="1546065" cy="284844"/>
            <a:chOff x="398413" y="3004082"/>
            <a:chExt cx="2095473" cy="386067"/>
          </a:xfrm>
        </p:grpSpPr>
        <p:sp>
          <p:nvSpPr>
            <p:cNvPr id="63" name="TextBox 62"/>
            <p:cNvSpPr txBox="1"/>
            <p:nvPr/>
          </p:nvSpPr>
          <p:spPr>
            <a:xfrm>
              <a:off x="857363" y="3004082"/>
              <a:ext cx="1636523"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8413" y="3007109"/>
              <a:ext cx="389880" cy="383040"/>
            </a:xfrm>
            <a:prstGeom prst="rect">
              <a:avLst/>
            </a:prstGeom>
          </p:spPr>
        </p:pic>
      </p:grpSp>
      <p:grpSp>
        <p:nvGrpSpPr>
          <p:cNvPr id="23" name="Group 22"/>
          <p:cNvGrpSpPr/>
          <p:nvPr/>
        </p:nvGrpSpPr>
        <p:grpSpPr>
          <a:xfrm>
            <a:off x="3955012" y="1588141"/>
            <a:ext cx="1523406" cy="370928"/>
            <a:chOff x="9038160" y="4515809"/>
            <a:chExt cx="2064762" cy="502740"/>
          </a:xfrm>
        </p:grpSpPr>
        <p:sp>
          <p:nvSpPr>
            <p:cNvPr id="60" name="TextBox 59"/>
            <p:cNvSpPr txBox="1"/>
            <p:nvPr/>
          </p:nvSpPr>
          <p:spPr>
            <a:xfrm>
              <a:off x="9534446" y="4575106"/>
              <a:ext cx="1568476"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38160" y="4515809"/>
              <a:ext cx="554040" cy="502740"/>
            </a:xfrm>
            <a:prstGeom prst="rect">
              <a:avLst/>
            </a:prstGeom>
          </p:spPr>
        </p:pic>
      </p:grpSp>
      <p:grpSp>
        <p:nvGrpSpPr>
          <p:cNvPr id="24" name="Group 23"/>
          <p:cNvGrpSpPr/>
          <p:nvPr/>
        </p:nvGrpSpPr>
        <p:grpSpPr>
          <a:xfrm>
            <a:off x="5830031" y="1565433"/>
            <a:ext cx="1014479" cy="403730"/>
            <a:chOff x="10310502" y="2808057"/>
            <a:chExt cx="1374984" cy="547200"/>
          </a:xfrm>
        </p:grpSpPr>
        <p:sp>
          <p:nvSpPr>
            <p:cNvPr id="50" name="TextBox 49"/>
            <p:cNvSpPr txBox="1"/>
            <p:nvPr/>
          </p:nvSpPr>
          <p:spPr>
            <a:xfrm>
              <a:off x="10849016" y="2906136"/>
              <a:ext cx="836470"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310502" y="2808057"/>
              <a:ext cx="547200" cy="547200"/>
            </a:xfrm>
            <a:prstGeom prst="rect">
              <a:avLst/>
            </a:prstGeom>
          </p:spPr>
        </p:pic>
      </p:grpSp>
      <p:grpSp>
        <p:nvGrpSpPr>
          <p:cNvPr id="3" name="Group 2"/>
          <p:cNvGrpSpPr/>
          <p:nvPr/>
        </p:nvGrpSpPr>
        <p:grpSpPr>
          <a:xfrm>
            <a:off x="5875336" y="2069332"/>
            <a:ext cx="885640" cy="333380"/>
            <a:chOff x="2716950" y="3143371"/>
            <a:chExt cx="1180854" cy="444507"/>
          </a:xfrm>
        </p:grpSpPr>
        <p:sp>
          <p:nvSpPr>
            <p:cNvPr id="52" name="TextBox 51"/>
            <p:cNvSpPr txBox="1"/>
            <p:nvPr/>
          </p:nvSpPr>
          <p:spPr>
            <a:xfrm>
              <a:off x="3220866" y="3143371"/>
              <a:ext cx="676938" cy="3488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19125" hangingPunct="0">
                <a:defRPr/>
              </a:pPr>
              <a:r>
                <a:rPr lang="en-US" sz="1200"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716950" y="3143371"/>
              <a:ext cx="510710" cy="444507"/>
            </a:xfrm>
            <a:prstGeom prst="rect">
              <a:avLst/>
            </a:prstGeom>
          </p:spPr>
        </p:pic>
      </p:grpSp>
      <p:sp>
        <p:nvSpPr>
          <p:cNvPr id="15" name="Rectangle: Rounded Corners 14"/>
          <p:cNvSpPr/>
          <p:nvPr/>
        </p:nvSpPr>
        <p:spPr>
          <a:xfrm>
            <a:off x="1766135" y="1256806"/>
            <a:ext cx="5587659" cy="493752"/>
          </a:xfrm>
          <a:prstGeom prst="roundRect">
            <a:avLst/>
          </a:prstGeom>
          <a:noFill/>
          <a:ln w="38100" cap="rnd">
            <a:solidFill>
              <a:srgbClr val="4EB1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sp>
        <p:nvSpPr>
          <p:cNvPr id="68" name="TextBox 67"/>
          <p:cNvSpPr txBox="1"/>
          <p:nvPr/>
        </p:nvSpPr>
        <p:spPr>
          <a:xfrm>
            <a:off x="2482748" y="1224040"/>
            <a:ext cx="4189225"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2700" dirty="0">
                <a:solidFill>
                  <a:schemeClr val="bg1"/>
                </a:solidFill>
                <a:latin typeface="Segoe UI Semilight" panose="020B0402040204020203" pitchFamily="34" charset="0"/>
                <a:cs typeface="Segoe UI Semilight" panose="020B0402040204020203" pitchFamily="34" charset="0"/>
                <a:sym typeface="Helvetica Light"/>
              </a:rPr>
              <a:t>Visual Studio Mobile Center</a:t>
            </a:r>
          </a:p>
        </p:txBody>
      </p:sp>
      <p:sp>
        <p:nvSpPr>
          <p:cNvPr id="69" name="TextBox 68"/>
          <p:cNvSpPr txBox="1"/>
          <p:nvPr/>
        </p:nvSpPr>
        <p:spPr>
          <a:xfrm>
            <a:off x="3231034" y="1674876"/>
            <a:ext cx="2692661"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chemeClr val="accent1">
                    <a:lumMod val="20000"/>
                    <a:lumOff val="80000"/>
                  </a:schemeClr>
                </a:solidFill>
                <a:latin typeface="Segoe UI Semibold" panose="020B0702040204020203" pitchFamily="34" charset="0"/>
                <a:cs typeface="Segoe UI Semibold" panose="020B0702040204020203" pitchFamily="34" charset="0"/>
                <a:sym typeface="Helvetica Light"/>
              </a:rPr>
              <a:t>Mission control para mobile apps</a:t>
            </a:r>
          </a:p>
        </p:txBody>
      </p:sp>
      <p:grpSp>
        <p:nvGrpSpPr>
          <p:cNvPr id="40" name="Group 39"/>
          <p:cNvGrpSpPr/>
          <p:nvPr/>
        </p:nvGrpSpPr>
        <p:grpSpPr>
          <a:xfrm>
            <a:off x="3423076" y="3539744"/>
            <a:ext cx="2942201" cy="1458803"/>
            <a:chOff x="4564102" y="2872451"/>
            <a:chExt cx="3922934" cy="1945070"/>
          </a:xfrm>
        </p:grpSpPr>
        <p:grpSp>
          <p:nvGrpSpPr>
            <p:cNvPr id="41" name="Group 40"/>
            <p:cNvGrpSpPr/>
            <p:nvPr/>
          </p:nvGrpSpPr>
          <p:grpSpPr>
            <a:xfrm>
              <a:off x="4564102" y="3299910"/>
              <a:ext cx="3019193" cy="1517611"/>
              <a:chOff x="4564102" y="3299910"/>
              <a:chExt cx="3019193" cy="1517611"/>
            </a:xfrm>
          </p:grpSpPr>
          <p:sp>
            <p:nvSpPr>
              <p:cNvPr id="43" name="Rectangle: Rounded Corners 42"/>
              <p:cNvSpPr/>
              <p:nvPr/>
            </p:nvSpPr>
            <p:spPr>
              <a:xfrm>
                <a:off x="4770614" y="3299910"/>
                <a:ext cx="2615182" cy="612298"/>
              </a:xfrm>
              <a:prstGeom prst="roundRect">
                <a:avLst>
                  <a:gd name="adj" fmla="val 5625"/>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sp>
            <p:nvSpPr>
              <p:cNvPr id="44" name="Rectangle: Top Corners Rounded 43"/>
              <p:cNvSpPr/>
              <p:nvPr/>
            </p:nvSpPr>
            <p:spPr>
              <a:xfrm rot="10800000">
                <a:off x="4564102" y="4124657"/>
                <a:ext cx="3019193" cy="692864"/>
              </a:xfrm>
              <a:prstGeom prst="round2SameRect">
                <a:avLst>
                  <a:gd name="adj1" fmla="val 50000"/>
                  <a:gd name="adj2" fmla="val 0"/>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grpSp>
        <p:sp>
          <p:nvSpPr>
            <p:cNvPr id="42" name="Rectangle: Rounded Corners 41"/>
            <p:cNvSpPr/>
            <p:nvPr/>
          </p:nvSpPr>
          <p:spPr>
            <a:xfrm>
              <a:off x="7942353" y="2872451"/>
              <a:ext cx="544683" cy="629562"/>
            </a:xfrm>
            <a:prstGeom prst="roundRect">
              <a:avLst>
                <a:gd name="adj" fmla="val 11833"/>
              </a:avLst>
            </a:prstGeom>
            <a:solidFill>
              <a:srgbClr val="282D3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en-US" sz="2400">
                <a:solidFill>
                  <a:srgbClr val="FFFFFF"/>
                </a:solidFill>
                <a:sym typeface="Helvetica Light"/>
              </a:endParaRPr>
            </a:p>
          </p:txBody>
        </p:sp>
      </p:grpSp>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544734" y="3374681"/>
            <a:ext cx="825930" cy="1123470"/>
          </a:xfrm>
          <a:prstGeom prst="rect">
            <a:avLst/>
          </a:prstGeom>
        </p:spPr>
      </p:pic>
      <p:pic>
        <p:nvPicPr>
          <p:cNvPr id="73" name="Picture 7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414926" y="3352338"/>
            <a:ext cx="2290077" cy="1475227"/>
          </a:xfrm>
          <a:prstGeom prst="rect">
            <a:avLst/>
          </a:prstGeom>
        </p:spPr>
      </p:pic>
      <p:cxnSp>
        <p:nvCxnSpPr>
          <p:cNvPr id="75" name="Straight Connector 74"/>
          <p:cNvCxnSpPr>
            <a:cxnSpLocks/>
            <a:endCxn id="73" idx="0"/>
          </p:cNvCxnSpPr>
          <p:nvPr/>
        </p:nvCxnSpPr>
        <p:spPr>
          <a:xfrm>
            <a:off x="4559965" y="2467598"/>
            <a:ext cx="0" cy="884739"/>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48" name="TextBox 47"/>
          <p:cNvSpPr txBox="1"/>
          <p:nvPr/>
        </p:nvSpPr>
        <p:spPr>
          <a:xfrm>
            <a:off x="4021927" y="997058"/>
            <a:ext cx="1110882"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defRPr/>
            </a:pPr>
            <a:r>
              <a:rPr lang="en-US" sz="1350" dirty="0">
                <a:solidFill>
                  <a:schemeClr val="accent1">
                    <a:lumMod val="20000"/>
                    <a:lumOff val="80000"/>
                  </a:schemeClr>
                </a:solidFill>
                <a:latin typeface="Segoe UI Semibold" panose="020B0702040204020203" pitchFamily="34" charset="0"/>
                <a:cs typeface="Segoe UI Semibold" panose="020B0702040204020203" pitchFamily="34" charset="0"/>
                <a:sym typeface="Helvetica Light"/>
              </a:rPr>
              <a:t>ANUNCIADO</a:t>
            </a:r>
          </a:p>
        </p:txBody>
      </p:sp>
      <p:sp>
        <p:nvSpPr>
          <p:cNvPr id="2" name="TextBox 1"/>
          <p:cNvSpPr txBox="1"/>
          <p:nvPr/>
        </p:nvSpPr>
        <p:spPr>
          <a:xfrm>
            <a:off x="3855869" y="3821995"/>
            <a:ext cx="34144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ctr" defTabSz="619125" hangingPunct="0"/>
            <a:r>
              <a:rPr lang="en-US" sz="2100" dirty="0">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2100" dirty="0">
              <a:solidFill>
                <a:schemeClr val="bg1"/>
              </a:solidFill>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1000"/>
                                        <p:tgtEl>
                                          <p:spTgt spid="15"/>
                                        </p:tgtEl>
                                      </p:cBhvr>
                                    </p:animEffec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xit" presetSubtype="0" fill="hold" nodeType="withEffect">
                                  <p:stCondLst>
                                    <p:cond delay="25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par>
                          <p:cTn id="65" fill="hold">
                            <p:stCondLst>
                              <p:cond delay="3250"/>
                            </p:stCondLst>
                            <p:childTnLst>
                              <p:par>
                                <p:cTn id="66" presetID="22" presetClass="entr" presetSubtype="4"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down)">
                                      <p:cBhvr>
                                        <p:cTn id="68" dur="500"/>
                                        <p:tgtEl>
                                          <p:spTgt spid="75"/>
                                        </p:tgtEl>
                                      </p:cBhvr>
                                    </p:animEffect>
                                  </p:childTnLst>
                                </p:cTn>
                              </p:par>
                            </p:childTnLst>
                          </p:cTn>
                        </p:par>
                        <p:par>
                          <p:cTn id="69" fill="hold">
                            <p:stCondLst>
                              <p:cond delay="3750"/>
                            </p:stCondLst>
                            <p:childTnLst>
                              <p:par>
                                <p:cTn id="70" presetID="10"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 grpId="0" animBg="1"/>
      <p:bldP spid="68" grpId="0"/>
      <p:bldP spid="69" grpId="0"/>
      <p:bldP spid="48"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alphaModFix amt="10000"/>
            <a:extLst>
              <a:ext uri="{28A0092B-C50C-407E-A947-70E740481C1C}">
                <a14:useLocalDpi xmlns:a14="http://schemas.microsoft.com/office/drawing/2010/main"/>
              </a:ext>
            </a:extLst>
          </a:blip>
          <a:srcRect t="-55" r="2799" b="-7071"/>
          <a:stretch/>
        </p:blipFill>
        <p:spPr>
          <a:xfrm>
            <a:off x="-3601496" y="-3020199"/>
            <a:ext cx="11777475" cy="12019548"/>
          </a:xfrm>
          <a:prstGeom prst="rect">
            <a:avLst/>
          </a:prstGeom>
        </p:spPr>
      </p:pic>
      <p:sp>
        <p:nvSpPr>
          <p:cNvPr id="5" name="Title 1"/>
          <p:cNvSpPr txBox="1">
            <a:spLocks/>
          </p:cNvSpPr>
          <p:nvPr/>
        </p:nvSpPr>
        <p:spPr>
          <a:xfrm>
            <a:off x="4010708" y="956352"/>
            <a:ext cx="4240664" cy="1235227"/>
          </a:xfrm>
          <a:prstGeom prst="rect">
            <a:avLst/>
          </a:prstGeom>
        </p:spPr>
        <p:txBody>
          <a:bodyPr lIns="109728" tIns="6858" rIns="109728" bIns="6858"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685775">
              <a:defRPr/>
            </a:pPr>
            <a:r>
              <a:rPr lang="en-US" sz="3600" spc="-75" dirty="0">
                <a:latin typeface="Segoe UI Light"/>
              </a:rPr>
              <a:t>Visual Studio </a:t>
            </a:r>
          </a:p>
          <a:p>
            <a:pPr defTabSz="685775">
              <a:defRPr/>
            </a:pPr>
            <a:r>
              <a:rPr lang="en-US" sz="3600" spc="-75" dirty="0">
                <a:latin typeface="Segoe UI Light"/>
              </a:rPr>
              <a:t>Mobile Center</a:t>
            </a:r>
          </a:p>
        </p:txBody>
      </p:sp>
      <p:sp>
        <p:nvSpPr>
          <p:cNvPr id="7" name="Rectangle 6"/>
          <p:cNvSpPr/>
          <p:nvPr/>
        </p:nvSpPr>
        <p:spPr>
          <a:xfrm>
            <a:off x="3836895" y="2312222"/>
            <a:ext cx="5580061" cy="2299091"/>
          </a:xfrm>
          <a:prstGeom prst="rect">
            <a:avLst/>
          </a:prstGeom>
        </p:spPr>
        <p:txBody>
          <a:bodyPr wrap="square" lIns="109728">
            <a:spAutoFit/>
          </a:bodyPr>
          <a:lstStyle/>
          <a:p>
            <a:pPr defTabSz="699245">
              <a:lnSpc>
                <a:spcPct val="90000"/>
              </a:lnSpc>
              <a:spcBef>
                <a:spcPct val="0"/>
              </a:spcBef>
              <a:spcAft>
                <a:spcPts val="900"/>
              </a:spcAft>
              <a:defRPr/>
            </a:pP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Mission control para Apps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móviles</a:t>
            </a:r>
            <a:endPar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a:p>
            <a:pPr defTabSz="699245">
              <a:lnSpc>
                <a:spcPct val="90000"/>
              </a:lnSpc>
              <a:spcBef>
                <a:spcPct val="0"/>
              </a:spcBef>
              <a:spcAft>
                <a:spcPts val="900"/>
              </a:spcAft>
              <a:defRPr/>
            </a:pP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build, test,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despliegue</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monitorear</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(continuo)</a:t>
            </a:r>
          </a:p>
          <a:p>
            <a:pPr defTabSz="699245">
              <a:lnSpc>
                <a:spcPct val="90000"/>
              </a:lnSpc>
              <a:spcBef>
                <a:spcPct val="0"/>
              </a:spcBef>
              <a:spcAft>
                <a:spcPts val="900"/>
              </a:spcAft>
              <a:defRPr/>
            </a:pP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Funciona</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con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cualquier</a:t>
            </a: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 App </a:t>
            </a:r>
            <a:r>
              <a:rPr lang="en-US" sz="2100" dirty="0" err="1">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móvil</a:t>
            </a:r>
            <a:endPar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a:p>
            <a:pPr defTabSz="699245">
              <a:lnSpc>
                <a:spcPct val="90000"/>
              </a:lnSpc>
              <a:spcBef>
                <a:spcPct val="0"/>
              </a:spcBef>
              <a:spcAft>
                <a:spcPts val="900"/>
              </a:spcAft>
              <a:defRPr/>
            </a:pPr>
            <a:r>
              <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http://mobile.azure.com</a:t>
            </a:r>
          </a:p>
          <a:p>
            <a:pPr defTabSz="699245">
              <a:lnSpc>
                <a:spcPct val="90000"/>
              </a:lnSpc>
              <a:spcBef>
                <a:spcPct val="0"/>
              </a:spcBef>
              <a:spcAft>
                <a:spcPts val="900"/>
              </a:spcAft>
              <a:defRPr/>
            </a:pPr>
            <a:endParaRPr lang="en-US" sz="21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p:txBody>
      </p:sp>
      <p:grpSp>
        <p:nvGrpSpPr>
          <p:cNvPr id="3" name="Group 2"/>
          <p:cNvGrpSpPr/>
          <p:nvPr/>
        </p:nvGrpSpPr>
        <p:grpSpPr>
          <a:xfrm>
            <a:off x="7596" y="763514"/>
            <a:ext cx="3753907" cy="5245894"/>
            <a:chOff x="886944" y="1185358"/>
            <a:chExt cx="5005209" cy="6994525"/>
          </a:xfrm>
        </p:grpSpPr>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4891" y="1499506"/>
              <a:ext cx="4224191" cy="283980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6944" y="1185358"/>
              <a:ext cx="5005209" cy="6994525"/>
            </a:xfrm>
            <a:prstGeom prst="rect">
              <a:avLst/>
            </a:prstGeom>
            <a:effectLst/>
          </p:spPr>
        </p:pic>
      </p:grpSp>
    </p:spTree>
    <p:extLst>
      <p:ext uri="{BB962C8B-B14F-4D97-AF65-F5344CB8AC3E}">
        <p14:creationId xmlns:p14="http://schemas.microsoft.com/office/powerpoint/2010/main" val="372107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800"/>
                                        <p:tgtEl>
                                          <p:spTgt spid="12"/>
                                        </p:tgtEl>
                                      </p:cBhvr>
                                    </p:animEffect>
                                  </p:childTnLst>
                                </p:cTn>
                              </p:par>
                              <p:par>
                                <p:cTn id="13" presetID="8" presetClass="emph" presetSubtype="0" decel="100000" fill="hold" nodeType="withEffect">
                                  <p:stCondLst>
                                    <p:cond delay="250"/>
                                  </p:stCondLst>
                                  <p:childTnLst>
                                    <p:animRot by="1200000">
                                      <p:cBhvr>
                                        <p:cTn id="14" dur="2000" fill="hold"/>
                                        <p:tgtEl>
                                          <p:spTgt spid="12"/>
                                        </p:tgtEl>
                                        <p:attrNameLst>
                                          <p:attrName>r</p:attrName>
                                        </p:attrNameLst>
                                      </p:cBhvr>
                                    </p:animRot>
                                  </p:childTnLst>
                                </p:cTn>
                              </p:par>
                              <p:par>
                                <p:cTn id="15" presetID="10" presetClass="entr" presetSubtype="0"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600"/>
                                        <p:tgtEl>
                                          <p:spTgt spid="5"/>
                                        </p:tgtEl>
                                      </p:cBhvr>
                                    </p:animEffect>
                                  </p:childTnLst>
                                </p:cTn>
                              </p:par>
                              <p:par>
                                <p:cTn id="18" presetID="35" presetClass="path" presetSubtype="0" decel="100000" fill="hold" grpId="1" nodeType="withEffect">
                                  <p:stCondLst>
                                    <p:cond delay="50"/>
                                  </p:stCondLst>
                                  <p:childTnLst>
                                    <p:animMotion origin="layout" path="M -0.05547 0.00023 L -2.70833E-6 0.00023 " pathEditMode="relative" rAng="0" ptsTypes="AA">
                                      <p:cBhvr>
                                        <p:cTn id="19" dur="800" fill="hold"/>
                                        <p:tgtEl>
                                          <p:spTgt spid="5"/>
                                        </p:tgtEl>
                                        <p:attrNameLst>
                                          <p:attrName>ppt_x</p:attrName>
                                          <p:attrName>ppt_y</p:attrName>
                                        </p:attrNameLst>
                                      </p:cBhvr>
                                      <p:rCtr x="2773" y="0"/>
                                    </p:animMotion>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35" presetClass="path" presetSubtype="0" decel="100000" fill="hold" grpId="1" nodeType="withEffect">
                                  <p:stCondLst>
                                    <p:cond delay="300"/>
                                  </p:stCondLst>
                                  <p:childTnLst>
                                    <p:animMotion origin="layout" path="M -0.05547 0.00023 L 4.16667E-7 0.00023 " pathEditMode="relative" rAng="0" ptsTypes="AA">
                                      <p:cBhvr>
                                        <p:cTn id="24" dur="800" fill="hold"/>
                                        <p:tgtEl>
                                          <p:spTgt spid="7"/>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892175"/>
            <a:ext cx="7077075" cy="3273425"/>
          </a:xfrm>
        </p:spPr>
        <p:txBody>
          <a:bodyPr/>
          <a:lstStyle/>
          <a:p>
            <a:pPr marL="0" indent="0">
              <a:buNone/>
            </a:pPr>
            <a:r>
              <a:rPr lang="en-US" sz="2100" dirty="0" err="1">
                <a:solidFill>
                  <a:schemeClr val="bg1"/>
                </a:solidFill>
              </a:rPr>
              <a:t>Incluye</a:t>
            </a:r>
            <a:r>
              <a:rPr lang="en-US" sz="2100" dirty="0">
                <a:solidFill>
                  <a:schemeClr val="bg1"/>
                </a:solidFill>
              </a:rPr>
              <a:t> </a:t>
            </a:r>
            <a:r>
              <a:rPr lang="en-US" sz="2100" dirty="0" err="1">
                <a:solidFill>
                  <a:schemeClr val="bg1"/>
                </a:solidFill>
              </a:rPr>
              <a:t>los</a:t>
            </a:r>
            <a:r>
              <a:rPr lang="en-US" sz="2100" dirty="0">
                <a:solidFill>
                  <a:schemeClr val="bg1"/>
                </a:solidFill>
              </a:rPr>
              <a:t> </a:t>
            </a:r>
            <a:r>
              <a:rPr lang="en-US" sz="2100" dirty="0" err="1">
                <a:solidFill>
                  <a:schemeClr val="bg1"/>
                </a:solidFill>
              </a:rPr>
              <a:t>siguientes</a:t>
            </a:r>
            <a:r>
              <a:rPr lang="en-US" sz="2100" dirty="0">
                <a:solidFill>
                  <a:schemeClr val="bg1"/>
                </a:solidFill>
              </a:rPr>
              <a:t> </a:t>
            </a:r>
            <a:r>
              <a:rPr lang="en-US" sz="2100" dirty="0" err="1">
                <a:solidFill>
                  <a:schemeClr val="bg1"/>
                </a:solidFill>
              </a:rPr>
              <a:t>servicios</a:t>
            </a:r>
            <a:r>
              <a:rPr lang="en-US" sz="2100" dirty="0">
                <a:solidFill>
                  <a:schemeClr val="bg1"/>
                </a:solidFill>
              </a:rPr>
              <a:t>:</a:t>
            </a:r>
          </a:p>
          <a:p>
            <a:pPr marL="428625" indent="-428625">
              <a:buFont typeface="Arial" panose="020B0604020202020204" pitchFamily="34" charset="0"/>
              <a:buChar char="•"/>
            </a:pPr>
            <a:r>
              <a:rPr lang="en-US" sz="2100" b="1" dirty="0">
                <a:solidFill>
                  <a:schemeClr val="bg1"/>
                </a:solidFill>
              </a:rPr>
              <a:t>Build</a:t>
            </a:r>
            <a:r>
              <a:rPr lang="en-US" sz="2100" dirty="0">
                <a:solidFill>
                  <a:schemeClr val="bg1"/>
                </a:solidFill>
              </a:rPr>
              <a:t>: CI y CD</a:t>
            </a:r>
          </a:p>
          <a:p>
            <a:pPr marL="428625" indent="-428625">
              <a:buFont typeface="Arial" panose="020B0604020202020204" pitchFamily="34" charset="0"/>
              <a:buChar char="•"/>
            </a:pPr>
            <a:r>
              <a:rPr lang="en-US" sz="2100" b="1" dirty="0">
                <a:solidFill>
                  <a:schemeClr val="bg1"/>
                </a:solidFill>
              </a:rPr>
              <a:t>Test</a:t>
            </a:r>
            <a:r>
              <a:rPr lang="en-US" sz="2100" dirty="0">
                <a:solidFill>
                  <a:schemeClr val="bg1"/>
                </a:solidFill>
              </a:rPr>
              <a:t>: </a:t>
            </a:r>
            <a:r>
              <a:rPr lang="en-US" sz="2100" dirty="0" err="1">
                <a:solidFill>
                  <a:schemeClr val="bg1"/>
                </a:solidFill>
              </a:rPr>
              <a:t>Pruebas</a:t>
            </a:r>
            <a:r>
              <a:rPr lang="en-US" sz="2100" dirty="0">
                <a:solidFill>
                  <a:schemeClr val="bg1"/>
                </a:solidFill>
              </a:rPr>
              <a:t> </a:t>
            </a:r>
            <a:r>
              <a:rPr lang="en-US" sz="2100" dirty="0" err="1">
                <a:solidFill>
                  <a:schemeClr val="bg1"/>
                </a:solidFill>
              </a:rPr>
              <a:t>automáticas</a:t>
            </a:r>
            <a:r>
              <a:rPr lang="en-US" sz="2100" dirty="0">
                <a:solidFill>
                  <a:schemeClr val="bg1"/>
                </a:solidFill>
              </a:rPr>
              <a:t> </a:t>
            </a:r>
            <a:r>
              <a:rPr lang="en-US" sz="2100" dirty="0" err="1">
                <a:solidFill>
                  <a:schemeClr val="bg1"/>
                </a:solidFill>
              </a:rPr>
              <a:t>en</a:t>
            </a:r>
            <a:r>
              <a:rPr lang="en-US" sz="2100" dirty="0">
                <a:solidFill>
                  <a:schemeClr val="bg1"/>
                </a:solidFill>
              </a:rPr>
              <a:t> </a:t>
            </a:r>
            <a:r>
              <a:rPr lang="en-US" sz="2100" dirty="0" err="1">
                <a:solidFill>
                  <a:schemeClr val="bg1"/>
                </a:solidFill>
              </a:rPr>
              <a:t>dispositivos</a:t>
            </a:r>
            <a:r>
              <a:rPr lang="en-US" sz="2100" dirty="0">
                <a:solidFill>
                  <a:schemeClr val="bg1"/>
                </a:solidFill>
              </a:rPr>
              <a:t> </a:t>
            </a:r>
            <a:r>
              <a:rPr lang="en-US" sz="2100" dirty="0" err="1">
                <a:solidFill>
                  <a:schemeClr val="bg1"/>
                </a:solidFill>
              </a:rPr>
              <a:t>reales</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Reporte</a:t>
            </a:r>
            <a:r>
              <a:rPr lang="en-US" sz="2100" b="1" dirty="0">
                <a:solidFill>
                  <a:schemeClr val="bg1"/>
                </a:solidFill>
              </a:rPr>
              <a:t> de </a:t>
            </a:r>
            <a:r>
              <a:rPr lang="en-US" sz="2100" b="1" dirty="0" err="1">
                <a:solidFill>
                  <a:schemeClr val="bg1"/>
                </a:solidFill>
              </a:rPr>
              <a:t>errores</a:t>
            </a:r>
            <a:r>
              <a:rPr lang="en-US" sz="2100" dirty="0">
                <a:solidFill>
                  <a:schemeClr val="bg1"/>
                </a:solidFill>
              </a:rPr>
              <a:t>: </a:t>
            </a:r>
            <a:r>
              <a:rPr lang="en-US" sz="2100" dirty="0" err="1">
                <a:solidFill>
                  <a:schemeClr val="bg1"/>
                </a:solidFill>
              </a:rPr>
              <a:t>Analíticas</a:t>
            </a:r>
            <a:r>
              <a:rPr lang="en-US" sz="2100" dirty="0">
                <a:solidFill>
                  <a:schemeClr val="bg1"/>
                </a:solidFill>
              </a:rPr>
              <a:t> de </a:t>
            </a:r>
            <a:r>
              <a:rPr lang="en-US" sz="2100" dirty="0" err="1">
                <a:solidFill>
                  <a:schemeClr val="bg1"/>
                </a:solidFill>
              </a:rPr>
              <a:t>errores</a:t>
            </a:r>
            <a:r>
              <a:rPr lang="en-US" sz="2100" dirty="0">
                <a:solidFill>
                  <a:schemeClr val="bg1"/>
                </a:solidFill>
              </a:rPr>
              <a:t> </a:t>
            </a:r>
            <a:r>
              <a:rPr lang="en-US" sz="2100" dirty="0" err="1">
                <a:solidFill>
                  <a:schemeClr val="bg1"/>
                </a:solidFill>
              </a:rPr>
              <a:t>en</a:t>
            </a:r>
            <a:r>
              <a:rPr lang="en-US" sz="2100" dirty="0">
                <a:solidFill>
                  <a:schemeClr val="bg1"/>
                </a:solidFill>
              </a:rPr>
              <a:t> </a:t>
            </a:r>
            <a:r>
              <a:rPr lang="en-US" sz="2100" dirty="0" err="1">
                <a:solidFill>
                  <a:schemeClr val="bg1"/>
                </a:solidFill>
              </a:rPr>
              <a:t>tiempo</a:t>
            </a:r>
            <a:r>
              <a:rPr lang="en-US" sz="2100" dirty="0">
                <a:solidFill>
                  <a:schemeClr val="bg1"/>
                </a:solidFill>
              </a:rPr>
              <a:t> real</a:t>
            </a:r>
          </a:p>
          <a:p>
            <a:pPr marL="428625" indent="-428625">
              <a:buFont typeface="Arial" panose="020B0604020202020204" pitchFamily="34" charset="0"/>
              <a:buChar char="•"/>
            </a:pPr>
            <a:r>
              <a:rPr lang="en-US" sz="2100" b="1" dirty="0" err="1">
                <a:solidFill>
                  <a:schemeClr val="bg1"/>
                </a:solidFill>
              </a:rPr>
              <a:t>Distribución</a:t>
            </a:r>
            <a:r>
              <a:rPr lang="en-US" sz="2100" dirty="0">
                <a:solidFill>
                  <a:schemeClr val="bg1"/>
                </a:solidFill>
              </a:rPr>
              <a:t>: </a:t>
            </a:r>
            <a:r>
              <a:rPr lang="en-US" sz="2100" dirty="0" err="1">
                <a:solidFill>
                  <a:schemeClr val="bg1"/>
                </a:solidFill>
              </a:rPr>
              <a:t>Despliegue</a:t>
            </a:r>
            <a:r>
              <a:rPr lang="en-US" sz="2100" dirty="0">
                <a:solidFill>
                  <a:schemeClr val="bg1"/>
                </a:solidFill>
              </a:rPr>
              <a:t> a </a:t>
            </a:r>
            <a:r>
              <a:rPr lang="en-US" sz="2100" dirty="0" err="1">
                <a:solidFill>
                  <a:schemeClr val="bg1"/>
                </a:solidFill>
              </a:rPr>
              <a:t>usuarios</a:t>
            </a:r>
            <a:r>
              <a:rPr lang="en-US" sz="2100" dirty="0">
                <a:solidFill>
                  <a:schemeClr val="bg1"/>
                </a:solidFill>
              </a:rPr>
              <a:t> o </a:t>
            </a:r>
            <a:r>
              <a:rPr lang="en-US" sz="2100" dirty="0" err="1">
                <a:solidFill>
                  <a:schemeClr val="bg1"/>
                </a:solidFill>
              </a:rPr>
              <a:t>grupos</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Analíticas</a:t>
            </a:r>
            <a:r>
              <a:rPr lang="en-US" sz="2100" dirty="0">
                <a:solidFill>
                  <a:schemeClr val="bg1"/>
                </a:solidFill>
              </a:rPr>
              <a:t>: </a:t>
            </a:r>
            <a:r>
              <a:rPr lang="en-US" sz="2100" dirty="0" err="1">
                <a:solidFill>
                  <a:schemeClr val="bg1"/>
                </a:solidFill>
              </a:rPr>
              <a:t>Métricas</a:t>
            </a:r>
            <a:r>
              <a:rPr lang="en-US" sz="2100" dirty="0">
                <a:solidFill>
                  <a:schemeClr val="bg1"/>
                </a:solidFill>
              </a:rPr>
              <a:t> de </a:t>
            </a:r>
            <a:r>
              <a:rPr lang="en-US" sz="2100" dirty="0" err="1">
                <a:solidFill>
                  <a:schemeClr val="bg1"/>
                </a:solidFill>
              </a:rPr>
              <a:t>uso</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Autenticación</a:t>
            </a:r>
            <a:r>
              <a:rPr lang="en-US" sz="2100" dirty="0">
                <a:solidFill>
                  <a:schemeClr val="bg1"/>
                </a:solidFill>
              </a:rPr>
              <a:t>: </a:t>
            </a:r>
            <a:r>
              <a:rPr lang="en-US" sz="2100" dirty="0" err="1">
                <a:solidFill>
                  <a:schemeClr val="bg1"/>
                </a:solidFill>
              </a:rPr>
              <a:t>Integración</a:t>
            </a:r>
            <a:r>
              <a:rPr lang="en-US" sz="2100" dirty="0">
                <a:solidFill>
                  <a:schemeClr val="bg1"/>
                </a:solidFill>
              </a:rPr>
              <a:t> </a:t>
            </a:r>
            <a:r>
              <a:rPr lang="en-US" sz="2100" dirty="0" err="1">
                <a:solidFill>
                  <a:schemeClr val="bg1"/>
                </a:solidFill>
              </a:rPr>
              <a:t>sencilla</a:t>
            </a:r>
            <a:r>
              <a:rPr lang="en-US" sz="2100" dirty="0">
                <a:solidFill>
                  <a:schemeClr val="bg1"/>
                </a:solidFill>
              </a:rPr>
              <a:t> con </a:t>
            </a:r>
            <a:r>
              <a:rPr lang="en-US" sz="2100" dirty="0" err="1">
                <a:solidFill>
                  <a:schemeClr val="bg1"/>
                </a:solidFill>
              </a:rPr>
              <a:t>métodos</a:t>
            </a:r>
            <a:r>
              <a:rPr lang="en-US" sz="2100" dirty="0">
                <a:solidFill>
                  <a:schemeClr val="bg1"/>
                </a:solidFill>
              </a:rPr>
              <a:t> </a:t>
            </a:r>
            <a:r>
              <a:rPr lang="en-US" sz="2100" dirty="0" err="1">
                <a:solidFill>
                  <a:schemeClr val="bg1"/>
                </a:solidFill>
              </a:rPr>
              <a:t>comunes</a:t>
            </a:r>
            <a:endParaRPr lang="en-US" sz="2100" dirty="0">
              <a:solidFill>
                <a:schemeClr val="bg1"/>
              </a:solidFill>
            </a:endParaRPr>
          </a:p>
          <a:p>
            <a:pPr marL="428625" indent="-428625">
              <a:buFont typeface="Arial" panose="020B0604020202020204" pitchFamily="34" charset="0"/>
              <a:buChar char="•"/>
            </a:pPr>
            <a:r>
              <a:rPr lang="en-US" sz="2100" b="1" dirty="0" err="1">
                <a:solidFill>
                  <a:schemeClr val="bg1"/>
                </a:solidFill>
              </a:rPr>
              <a:t>EasyTables</a:t>
            </a:r>
            <a:r>
              <a:rPr lang="en-US" sz="2100" dirty="0">
                <a:solidFill>
                  <a:schemeClr val="bg1"/>
                </a:solidFill>
              </a:rPr>
              <a:t>: </a:t>
            </a:r>
            <a:r>
              <a:rPr lang="en-US" sz="2100" dirty="0" err="1">
                <a:solidFill>
                  <a:schemeClr val="bg1"/>
                </a:solidFill>
              </a:rPr>
              <a:t>Crear</a:t>
            </a:r>
            <a:r>
              <a:rPr lang="en-US" sz="2100" dirty="0">
                <a:solidFill>
                  <a:schemeClr val="bg1"/>
                </a:solidFill>
              </a:rPr>
              <a:t> </a:t>
            </a:r>
            <a:r>
              <a:rPr lang="en-US" sz="2100" dirty="0" err="1">
                <a:solidFill>
                  <a:schemeClr val="bg1"/>
                </a:solidFill>
              </a:rPr>
              <a:t>almacenamiento</a:t>
            </a:r>
            <a:r>
              <a:rPr lang="en-US" sz="2100" dirty="0">
                <a:solidFill>
                  <a:schemeClr val="bg1"/>
                </a:solidFill>
              </a:rPr>
              <a:t> de forma </a:t>
            </a:r>
            <a:r>
              <a:rPr lang="en-US" sz="2100" dirty="0" err="1">
                <a:solidFill>
                  <a:schemeClr val="bg1"/>
                </a:solidFill>
              </a:rPr>
              <a:t>muy</a:t>
            </a:r>
            <a:r>
              <a:rPr lang="en-US" sz="2100" dirty="0">
                <a:solidFill>
                  <a:schemeClr val="bg1"/>
                </a:solidFill>
              </a:rPr>
              <a:t> </a:t>
            </a:r>
            <a:r>
              <a:rPr lang="en-US" sz="2100" dirty="0" err="1">
                <a:solidFill>
                  <a:schemeClr val="bg1"/>
                </a:solidFill>
              </a:rPr>
              <a:t>rápida</a:t>
            </a:r>
            <a:endParaRPr lang="en-US" sz="2100" dirty="0">
              <a:solidFill>
                <a:schemeClr val="bg1"/>
              </a:solidFill>
            </a:endParaRPr>
          </a:p>
          <a:p>
            <a:pPr marL="428625" indent="-428625">
              <a:buFont typeface="Arial" panose="020B0604020202020204" pitchFamily="34" charset="0"/>
              <a:buChar char="•"/>
            </a:pPr>
            <a:endParaRPr lang="en-US" sz="2100"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46174" y="0"/>
            <a:ext cx="13959839" cy="8724900"/>
          </a:xfrm>
          <a:prstGeom prst="rect">
            <a:avLst/>
          </a:prstGeom>
        </p:spPr>
      </p:pic>
      <p:sp>
        <p:nvSpPr>
          <p:cNvPr id="9" name="Text Placeholder 2"/>
          <p:cNvSpPr txBox="1">
            <a:spLocks/>
          </p:cNvSpPr>
          <p:nvPr/>
        </p:nvSpPr>
        <p:spPr>
          <a:xfrm>
            <a:off x="84549" y="133350"/>
            <a:ext cx="7077075" cy="609599"/>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Visual Studio Mobile Center</a:t>
            </a:r>
          </a:p>
          <a:p>
            <a:pPr marL="428625" indent="-428625"/>
            <a:endParaRPr lang="en-US" sz="2100" dirty="0"/>
          </a:p>
        </p:txBody>
      </p:sp>
    </p:spTree>
    <p:extLst>
      <p:ext uri="{BB962C8B-B14F-4D97-AF65-F5344CB8AC3E}">
        <p14:creationId xmlns:p14="http://schemas.microsoft.com/office/powerpoint/2010/main" val="19890885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7468"/>
            <a:ext cx="8741880" cy="674653"/>
          </a:xfrm>
        </p:spPr>
        <p:txBody>
          <a:bodyPr/>
          <a:lstStyle/>
          <a:p>
            <a:pPr algn="l"/>
            <a:r>
              <a:rPr lang="en-US" sz="3200" b="1" dirty="0">
                <a:solidFill>
                  <a:schemeClr val="accent2"/>
                </a:solidFill>
                <a:latin typeface="Segoe UI" panose="020B0502040204020203" pitchFamily="34" charset="0"/>
                <a:cs typeface="Segoe UI" panose="020B0502040204020203" pitchFamily="34" charset="0"/>
              </a:rPr>
              <a:t>XAMARIN</a:t>
            </a:r>
          </a:p>
        </p:txBody>
      </p:sp>
      <p:sp>
        <p:nvSpPr>
          <p:cNvPr id="14" name="TextBox 13"/>
          <p:cNvSpPr txBox="1"/>
          <p:nvPr/>
        </p:nvSpPr>
        <p:spPr>
          <a:xfrm>
            <a:off x="313982" y="4230639"/>
            <a:ext cx="8516036" cy="48885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a:solidFill>
                  <a:srgbClr val="70ACBB"/>
                </a:solidFill>
              </a:rPr>
              <a:t>Base de </a:t>
            </a:r>
            <a:r>
              <a:rPr lang="en-US" sz="1765" dirty="0" err="1">
                <a:solidFill>
                  <a:srgbClr val="70ACBB"/>
                </a:solidFill>
              </a:rPr>
              <a:t>código</a:t>
            </a:r>
            <a:r>
              <a:rPr lang="en-US" sz="1765" dirty="0">
                <a:solidFill>
                  <a:srgbClr val="70ACBB"/>
                </a:solidFill>
              </a:rPr>
              <a:t> C#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100% </a:t>
            </a:r>
            <a:r>
              <a:rPr lang="en-US" sz="1765" dirty="0" err="1">
                <a:solidFill>
                  <a:srgbClr val="70ACBB"/>
                </a:solidFill>
              </a:rPr>
              <a:t>acceso</a:t>
            </a:r>
            <a:r>
              <a:rPr lang="en-US" sz="1765" dirty="0">
                <a:solidFill>
                  <a:srgbClr val="70ACBB"/>
                </a:solidFill>
              </a:rPr>
              <a:t> a APIs </a:t>
            </a:r>
            <a:r>
              <a:rPr lang="en-US" sz="1765" dirty="0" err="1">
                <a:solidFill>
                  <a:srgbClr val="70ACBB"/>
                </a:solidFill>
              </a:rPr>
              <a:t>nativas</a:t>
            </a:r>
            <a:r>
              <a:rPr lang="en-US" sz="1765" dirty="0">
                <a:solidFill>
                  <a:srgbClr val="16ACEE"/>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sp>
        <p:nvSpPr>
          <p:cNvPr id="20" name="Left Brace 19"/>
          <p:cNvSpPr/>
          <p:nvPr/>
        </p:nvSpPr>
        <p:spPr>
          <a:xfrm rot="5400000">
            <a:off x="4489526" y="403168"/>
            <a:ext cx="176089" cy="738494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grpSp>
        <p:nvGrpSpPr>
          <p:cNvPr id="3" name="Group 2"/>
          <p:cNvGrpSpPr/>
          <p:nvPr/>
        </p:nvGrpSpPr>
        <p:grpSpPr>
          <a:xfrm>
            <a:off x="2170064" y="1083711"/>
            <a:ext cx="4815013" cy="2732292"/>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6"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2" y="3439156"/>
              <a:ext cx="6393682" cy="89307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19729580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892175"/>
            <a:ext cx="3841750" cy="3462338"/>
          </a:xfrm>
        </p:spPr>
        <p:txBody>
          <a:bodyPr/>
          <a:lstStyle/>
          <a:p>
            <a:r>
              <a:rPr lang="en-US" sz="2100" dirty="0">
                <a:solidFill>
                  <a:schemeClr val="bg1"/>
                </a:solidFill>
              </a:rPr>
              <a:t>Soporte para Apps iOS &amp; Android</a:t>
            </a:r>
          </a:p>
          <a:p>
            <a:pPr marL="428625" indent="-428625">
              <a:buFont typeface="Arial" panose="020B0604020202020204" pitchFamily="34" charset="0"/>
              <a:buChar char="•"/>
            </a:pPr>
            <a:r>
              <a:rPr lang="en-US" sz="2100" b="1" dirty="0">
                <a:solidFill>
                  <a:schemeClr val="bg1"/>
                </a:solidFill>
              </a:rPr>
              <a:t>Build</a:t>
            </a:r>
            <a:endParaRPr lang="en-US" sz="1500" dirty="0">
              <a:solidFill>
                <a:schemeClr val="bg1"/>
              </a:solidFill>
            </a:endParaRPr>
          </a:p>
          <a:p>
            <a:pPr marL="596666" lvl="2" indent="-428625">
              <a:buFont typeface="Arial" panose="020B0604020202020204" pitchFamily="34" charset="0"/>
              <a:buChar char="•"/>
            </a:pPr>
            <a:r>
              <a:rPr lang="en-US" sz="1500" dirty="0">
                <a:solidFill>
                  <a:schemeClr val="bg1"/>
                </a:solidFill>
              </a:rPr>
              <a:t>Xamarin</a:t>
            </a:r>
          </a:p>
          <a:p>
            <a:pPr marL="596666" lvl="2" indent="-428625">
              <a:buFont typeface="Arial" panose="020B0604020202020204" pitchFamily="34" charset="0"/>
              <a:buChar char="•"/>
            </a:pPr>
            <a:r>
              <a:rPr lang="en-US" sz="1500" dirty="0">
                <a:solidFill>
                  <a:schemeClr val="bg1"/>
                </a:solidFill>
              </a:rPr>
              <a:t>Objective-C</a:t>
            </a:r>
          </a:p>
          <a:p>
            <a:pPr marL="596666" lvl="2" indent="-428625">
              <a:buFont typeface="Arial" panose="020B0604020202020204" pitchFamily="34" charset="0"/>
              <a:buChar char="•"/>
            </a:pPr>
            <a:r>
              <a:rPr lang="en-US" sz="1500" dirty="0">
                <a:solidFill>
                  <a:schemeClr val="bg1"/>
                </a:solidFill>
              </a:rPr>
              <a:t>Swift</a:t>
            </a:r>
          </a:p>
          <a:p>
            <a:pPr marL="596666" lvl="2" indent="-428625">
              <a:buFont typeface="Arial" panose="020B0604020202020204" pitchFamily="34" charset="0"/>
              <a:buChar char="•"/>
            </a:pPr>
            <a:r>
              <a:rPr lang="en-US" sz="1500" dirty="0">
                <a:solidFill>
                  <a:schemeClr val="bg1"/>
                </a:solidFill>
              </a:rPr>
              <a:t>Java</a:t>
            </a:r>
          </a:p>
          <a:p>
            <a:pPr marL="596666" lvl="2" indent="-428625">
              <a:buFont typeface="Arial" panose="020B0604020202020204" pitchFamily="34" charset="0"/>
              <a:buChar char="•"/>
            </a:pPr>
            <a:r>
              <a:rPr lang="en-US" sz="1500" dirty="0" err="1">
                <a:solidFill>
                  <a:schemeClr val="bg1"/>
                </a:solidFill>
              </a:rPr>
              <a:t>Javascript</a:t>
            </a:r>
            <a:endParaRPr lang="en-US" sz="1500" dirty="0">
              <a:solidFill>
                <a:schemeClr val="bg1"/>
              </a:solidFill>
            </a:endParaRPr>
          </a:p>
          <a:p>
            <a:pPr marL="428625" lvl="1" indent="-428625">
              <a:buFont typeface="Arial" panose="020B0604020202020204" pitchFamily="34" charset="0"/>
              <a:buChar char="•"/>
            </a:pPr>
            <a:r>
              <a:rPr lang="en-US" sz="2100" dirty="0">
                <a:solidFill>
                  <a:schemeClr val="bg1"/>
                </a:solidFill>
              </a:rPr>
              <a:t>Test:</a:t>
            </a:r>
          </a:p>
          <a:p>
            <a:pPr marL="596666" lvl="2" indent="-428625">
              <a:buFont typeface="Arial" panose="020B0604020202020204" pitchFamily="34" charset="0"/>
              <a:buChar char="•"/>
            </a:pPr>
            <a:r>
              <a:rPr lang="en-US" sz="1500" dirty="0" err="1">
                <a:solidFill>
                  <a:schemeClr val="bg1"/>
                </a:solidFill>
              </a:rPr>
              <a:t>Xamarin.UITest</a:t>
            </a:r>
            <a:endParaRPr lang="en-US" sz="1500" dirty="0">
              <a:solidFill>
                <a:schemeClr val="bg1"/>
              </a:solidFill>
            </a:endParaRPr>
          </a:p>
          <a:p>
            <a:pPr marL="596666" lvl="2" indent="-428625">
              <a:buFont typeface="Arial" panose="020B0604020202020204" pitchFamily="34" charset="0"/>
              <a:buChar char="•"/>
            </a:pPr>
            <a:r>
              <a:rPr lang="en-US" sz="1500" dirty="0">
                <a:solidFill>
                  <a:schemeClr val="bg1"/>
                </a:solidFill>
              </a:rPr>
              <a:t>Calabash</a:t>
            </a:r>
          </a:p>
          <a:p>
            <a:pPr marL="596666" lvl="2" indent="-428625">
              <a:buFont typeface="Arial" panose="020B0604020202020204" pitchFamily="34" charset="0"/>
              <a:buChar char="•"/>
            </a:pPr>
            <a:r>
              <a:rPr lang="en-US" sz="1500" dirty="0" err="1">
                <a:solidFill>
                  <a:schemeClr val="bg1"/>
                </a:solidFill>
              </a:rPr>
              <a:t>Appium</a:t>
            </a:r>
            <a:endParaRPr lang="en-US" sz="1500" dirty="0">
              <a:solidFill>
                <a:schemeClr val="bg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75721" y="0"/>
            <a:ext cx="3968279" cy="5143500"/>
          </a:xfrm>
          <a:prstGeom prst="rect">
            <a:avLst/>
          </a:prstGeom>
        </p:spPr>
      </p:pic>
      <p:sp>
        <p:nvSpPr>
          <p:cNvPr id="6" name="Text Placeholder 2"/>
          <p:cNvSpPr txBox="1">
            <a:spLocks noGrp="1"/>
          </p:cNvSpPr>
          <p:nvPr>
            <p:ph type="title" idx="4294967295"/>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t> </a:t>
            </a:r>
          </a:p>
        </p:txBody>
      </p:sp>
      <p:sp>
        <p:nvSpPr>
          <p:cNvPr id="7" name="Text Placeholder 2"/>
          <p:cNvSpPr txBox="1">
            <a:spLocks/>
          </p:cNvSpPr>
          <p:nvPr/>
        </p:nvSpPr>
        <p:spPr>
          <a:xfrm>
            <a:off x="76200" y="130175"/>
            <a:ext cx="4953000" cy="76200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Visual Studio Mobile Center</a:t>
            </a:r>
            <a:endParaRPr lang="en-US" sz="2000" dirty="0">
              <a:solidFill>
                <a:schemeClr val="bg1"/>
              </a:solidFill>
            </a:endParaRPr>
          </a:p>
        </p:txBody>
      </p:sp>
    </p:spTree>
    <p:extLst>
      <p:ext uri="{BB962C8B-B14F-4D97-AF65-F5344CB8AC3E}">
        <p14:creationId xmlns:p14="http://schemas.microsoft.com/office/powerpoint/2010/main" val="374874123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892175"/>
            <a:ext cx="8740775" cy="1489075"/>
          </a:xfrm>
        </p:spPr>
        <p:txBody>
          <a:bodyPr/>
          <a:lstStyle/>
          <a:p>
            <a:r>
              <a:rPr lang="en-US" sz="2100" dirty="0">
                <a:solidFill>
                  <a:schemeClr val="bg1"/>
                </a:solidFill>
              </a:rPr>
              <a:t>Soporte para iOS &amp; Android</a:t>
            </a:r>
          </a:p>
          <a:p>
            <a:pPr marL="428625" indent="-428625">
              <a:buFont typeface="Arial" panose="020B0604020202020204" pitchFamily="34" charset="0"/>
              <a:buChar char="•"/>
            </a:pPr>
            <a:r>
              <a:rPr lang="en-US" sz="2100" b="1" dirty="0">
                <a:solidFill>
                  <a:schemeClr val="bg1"/>
                </a:solidFill>
              </a:rPr>
              <a:t>Mobile SDK</a:t>
            </a:r>
            <a:endParaRPr lang="en-US" sz="1500" dirty="0">
              <a:solidFill>
                <a:schemeClr val="bg1"/>
              </a:solidFill>
            </a:endParaRPr>
          </a:p>
          <a:p>
            <a:pPr marL="596666" lvl="2" indent="-428625">
              <a:buFont typeface="Arial" panose="020B0604020202020204" pitchFamily="34" charset="0"/>
              <a:buChar char="•"/>
            </a:pPr>
            <a:r>
              <a:rPr lang="en-US" sz="1500" dirty="0" err="1">
                <a:solidFill>
                  <a:schemeClr val="bg1"/>
                </a:solidFill>
              </a:rPr>
              <a:t>Analíticas</a:t>
            </a:r>
            <a:endParaRPr lang="en-US" sz="1500" dirty="0">
              <a:solidFill>
                <a:schemeClr val="bg1"/>
              </a:solidFill>
            </a:endParaRPr>
          </a:p>
          <a:p>
            <a:pPr marL="596666" lvl="2" indent="-428625">
              <a:buFont typeface="Arial" panose="020B0604020202020204" pitchFamily="34" charset="0"/>
              <a:buChar char="•"/>
            </a:pPr>
            <a:r>
              <a:rPr lang="en-US" sz="1500" dirty="0" err="1">
                <a:solidFill>
                  <a:schemeClr val="bg1"/>
                </a:solidFill>
              </a:rPr>
              <a:t>Reporte</a:t>
            </a:r>
            <a:r>
              <a:rPr lang="en-US" sz="1500" dirty="0">
                <a:solidFill>
                  <a:schemeClr val="bg1"/>
                </a:solidFill>
              </a:rPr>
              <a:t> </a:t>
            </a:r>
            <a:r>
              <a:rPr lang="en-US" sz="1500" dirty="0" err="1">
                <a:solidFill>
                  <a:schemeClr val="bg1"/>
                </a:solidFill>
              </a:rPr>
              <a:t>errores</a:t>
            </a:r>
            <a:endParaRPr lang="en-US" sz="1500" dirty="0">
              <a:solidFill>
                <a:schemeClr val="bg1"/>
              </a:solidFill>
            </a:endParaRPr>
          </a:p>
          <a:p>
            <a:pPr marL="596666" lvl="2" indent="-428625">
              <a:buFont typeface="Arial" panose="020B0604020202020204" pitchFamily="34" charset="0"/>
              <a:buChar char="•"/>
            </a:pPr>
            <a:r>
              <a:rPr lang="en-US" sz="1500" dirty="0">
                <a:solidFill>
                  <a:schemeClr val="bg1"/>
                </a:solidFill>
              </a:rPr>
              <a:t>Mobile Backend</a:t>
            </a:r>
          </a:p>
          <a:p>
            <a:pPr marL="596666" lvl="2" indent="-428625">
              <a:buFont typeface="Arial" panose="020B0604020202020204" pitchFamily="34" charset="0"/>
              <a:buChar char="•"/>
            </a:pPr>
            <a:endParaRPr lang="en-US" sz="1500" dirty="0">
              <a:solidFill>
                <a:schemeClr val="bg1"/>
              </a:solidFill>
            </a:endParaRPr>
          </a:p>
          <a:p>
            <a:pPr marL="428625" lvl="1" indent="-428625">
              <a:buFont typeface="Arial" panose="020B0604020202020204" pitchFamily="34" charset="0"/>
              <a:buChar char="•"/>
            </a:pPr>
            <a:r>
              <a:rPr lang="en-US" sz="2100" dirty="0">
                <a:solidFill>
                  <a:schemeClr val="bg1"/>
                </a:solidFill>
              </a:rPr>
              <a:t>API :</a:t>
            </a:r>
          </a:p>
          <a:p>
            <a:pPr marL="596666" lvl="2" indent="-428625">
              <a:buFont typeface="Arial" panose="020B0604020202020204" pitchFamily="34" charset="0"/>
              <a:buChar char="•"/>
            </a:pPr>
            <a:r>
              <a:rPr lang="en-US" sz="1500" dirty="0">
                <a:solidFill>
                  <a:schemeClr val="bg1"/>
                </a:solidFill>
              </a:rPr>
              <a:t>Open Source CLI</a:t>
            </a:r>
          </a:p>
          <a:p>
            <a:pPr marL="596666" lvl="2" indent="-428625">
              <a:buFont typeface="Arial" panose="020B0604020202020204" pitchFamily="34" charset="0"/>
              <a:buChar char="•"/>
            </a:pPr>
            <a:r>
              <a:rPr lang="en-US" sz="1500" dirty="0">
                <a:solidFill>
                  <a:schemeClr val="bg1"/>
                </a:solidFill>
              </a:rPr>
              <a:t>http://github.com/Microsoft/MobileCenter-Cli</a:t>
            </a:r>
          </a:p>
          <a:p>
            <a:pPr lvl="2"/>
            <a:endParaRPr lang="en-US" sz="1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682" y="699247"/>
            <a:ext cx="5788448" cy="3942856"/>
          </a:xfrm>
          <a:prstGeom prst="rect">
            <a:avLst/>
          </a:prstGeom>
        </p:spPr>
      </p:pic>
      <p:sp>
        <p:nvSpPr>
          <p:cNvPr id="5" name="Text Placeholder 2"/>
          <p:cNvSpPr txBox="1">
            <a:spLocks noGrp="1"/>
          </p:cNvSpPr>
          <p:nvPr>
            <p:ph type="title" idx="4294967295"/>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t> </a:t>
            </a:r>
          </a:p>
        </p:txBody>
      </p:sp>
      <p:sp>
        <p:nvSpPr>
          <p:cNvPr id="6" name="Text Placeholder 2"/>
          <p:cNvSpPr txBox="1">
            <a:spLocks/>
          </p:cNvSpPr>
          <p:nvPr/>
        </p:nvSpPr>
        <p:spPr>
          <a:xfrm>
            <a:off x="76200" y="109911"/>
            <a:ext cx="8740775" cy="68580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Visual Studio Mobile Center</a:t>
            </a:r>
            <a:endParaRPr lang="en-US" sz="2400" dirty="0">
              <a:solidFill>
                <a:schemeClr val="bg1"/>
              </a:solidFill>
            </a:endParaRPr>
          </a:p>
          <a:p>
            <a:pPr lvl="2"/>
            <a:endParaRPr lang="en-US" sz="1500" dirty="0"/>
          </a:p>
        </p:txBody>
      </p:sp>
    </p:spTree>
    <p:extLst>
      <p:ext uri="{BB962C8B-B14F-4D97-AF65-F5344CB8AC3E}">
        <p14:creationId xmlns:p14="http://schemas.microsoft.com/office/powerpoint/2010/main" val="56682818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p:cNvSpPr>
            <a:spLocks noGrp="1"/>
          </p:cNvSpPr>
          <p:nvPr>
            <p:ph type="body" sz="quarter" idx="23"/>
          </p:nvPr>
        </p:nvSpPr>
        <p:spPr>
          <a:xfrm>
            <a:off x="3365680" y="2952750"/>
            <a:ext cx="5791200" cy="609600"/>
          </a:xfrm>
        </p:spPr>
        <p:txBody>
          <a:bodyPr/>
          <a:lstStyle/>
          <a:p>
            <a:r>
              <a:rPr lang="en-US" i="1" dirty="0">
                <a:latin typeface="Segoe UI" panose="020B0502040204020203" pitchFamily="34" charset="0"/>
                <a:cs typeface="Segoe UI" panose="020B0502040204020203" pitchFamily="34" charset="0"/>
              </a:rPr>
              <a:t>Visual Studio Mobile Center</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081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8686800" cy="1752600"/>
          </a:xfrm>
          <a:prstGeom prst="rect">
            <a:avLst/>
          </a:prstGeom>
        </p:spPr>
        <p:txBody>
          <a:bodyPr>
            <a:normAutofit/>
          </a:bodyPr>
          <a:lstStyle/>
          <a:p>
            <a:pPr marL="0" indent="0">
              <a:lnSpc>
                <a:spcPct val="120000"/>
              </a:lnSpc>
              <a:buNone/>
            </a:pPr>
            <a:r>
              <a:rPr lang="en-US" sz="2400" dirty="0">
                <a:solidFill>
                  <a:schemeClr val="bg1">
                    <a:lumMod val="50000"/>
                  </a:schemeClr>
                </a:solidFill>
              </a:rPr>
              <a:t>Visual Studio Mobile Center </a:t>
            </a:r>
            <a:r>
              <a:rPr lang="en-US" sz="2400" dirty="0" err="1">
                <a:solidFill>
                  <a:schemeClr val="bg1">
                    <a:lumMod val="50000"/>
                  </a:schemeClr>
                </a:solidFill>
              </a:rPr>
              <a:t>cuenta</a:t>
            </a:r>
            <a:r>
              <a:rPr lang="en-US" sz="2400" dirty="0">
                <a:solidFill>
                  <a:schemeClr val="bg1">
                    <a:lumMod val="50000"/>
                  </a:schemeClr>
                </a:solidFill>
              </a:rPr>
              <a:t> con </a:t>
            </a:r>
            <a:r>
              <a:rPr lang="en-US" sz="2400" dirty="0" err="1">
                <a:solidFill>
                  <a:schemeClr val="bg1">
                    <a:lumMod val="50000"/>
                  </a:schemeClr>
                </a:solidFill>
              </a:rPr>
              <a:t>una</a:t>
            </a:r>
            <a:r>
              <a:rPr lang="en-US" sz="2400" dirty="0">
                <a:solidFill>
                  <a:schemeClr val="bg1">
                    <a:lumMod val="50000"/>
                  </a:schemeClr>
                </a:solidFill>
              </a:rPr>
              <a:t> </a:t>
            </a:r>
            <a:r>
              <a:rPr lang="en-US" sz="2400" dirty="0" err="1">
                <a:solidFill>
                  <a:schemeClr val="bg1">
                    <a:lumMod val="50000"/>
                  </a:schemeClr>
                </a:solidFill>
              </a:rPr>
              <a:t>herramienta</a:t>
            </a:r>
            <a:r>
              <a:rPr lang="en-US" sz="2400" dirty="0">
                <a:solidFill>
                  <a:schemeClr val="bg1">
                    <a:lumMod val="50000"/>
                  </a:schemeClr>
                </a:solidFill>
              </a:rPr>
              <a:t> de </a:t>
            </a:r>
            <a:r>
              <a:rPr lang="en-US" sz="2400" dirty="0" err="1">
                <a:solidFill>
                  <a:schemeClr val="bg1">
                    <a:lumMod val="50000"/>
                  </a:schemeClr>
                </a:solidFill>
              </a:rPr>
              <a:t>línea</a:t>
            </a:r>
            <a:r>
              <a:rPr lang="en-US" sz="2400" dirty="0">
                <a:solidFill>
                  <a:schemeClr val="bg1">
                    <a:lumMod val="50000"/>
                  </a:schemeClr>
                </a:solidFill>
              </a:rPr>
              <a:t> de commandos </a:t>
            </a:r>
            <a:r>
              <a:rPr lang="en-US" sz="2400" dirty="0" err="1">
                <a:solidFill>
                  <a:schemeClr val="bg1">
                    <a:lumMod val="50000"/>
                  </a:schemeClr>
                </a:solidFill>
              </a:rPr>
              <a:t>llamada</a:t>
            </a:r>
            <a:r>
              <a:rPr lang="en-US" sz="2400" dirty="0">
                <a:solidFill>
                  <a:schemeClr val="bg1">
                    <a:lumMod val="50000"/>
                  </a:schemeClr>
                </a:solidFill>
              </a:rPr>
              <a:t> </a:t>
            </a:r>
            <a:r>
              <a:rPr lang="en-US" sz="2400" b="1" dirty="0">
                <a:solidFill>
                  <a:schemeClr val="bg1">
                    <a:lumMod val="50000"/>
                  </a:schemeClr>
                </a:solidFill>
              </a:rPr>
              <a:t>mobile-center-cli</a:t>
            </a:r>
            <a:r>
              <a:rPr lang="en-US" sz="2400" dirty="0">
                <a:solidFill>
                  <a:schemeClr val="bg1">
                    <a:lumMod val="50000"/>
                  </a:schemeClr>
                </a:solidFill>
              </a:rPr>
              <a:t>: </a:t>
            </a:r>
            <a:r>
              <a:rPr lang="en-US" sz="2400" dirty="0">
                <a:solidFill>
                  <a:schemeClr val="bg1">
                    <a:lumMod val="50000"/>
                  </a:schemeClr>
                </a:solidFill>
                <a:hlinkClick r:id="rId3"/>
              </a:rPr>
              <a:t>https://github.com/Microsoft/mobile-center-cli</a:t>
            </a:r>
            <a:endParaRPr lang="en-US" sz="2400" dirty="0">
              <a:solidFill>
                <a:schemeClr val="bg1">
                  <a:lumMod val="50000"/>
                </a:schemeClr>
              </a:solidFill>
            </a:endParaRPr>
          </a:p>
          <a:p>
            <a:pPr marL="0" indent="0">
              <a:lnSpc>
                <a:spcPct val="120000"/>
              </a:lnSpc>
              <a:buNone/>
            </a:pPr>
            <a:endParaRPr lang="en-US" b="1" dirty="0">
              <a:solidFill>
                <a:schemeClr val="bg1">
                  <a:lumMod val="50000"/>
                </a:schemeClr>
              </a:solidFill>
            </a:endParaRPr>
          </a:p>
        </p:txBody>
      </p:sp>
      <p:sp>
        <p:nvSpPr>
          <p:cNvPr id="2" name="Title 1"/>
          <p:cNvSpPr>
            <a:spLocks noGrp="1"/>
          </p:cNvSpPr>
          <p:nvPr>
            <p:ph type="title"/>
          </p:nvPr>
        </p:nvSpPr>
        <p:spPr/>
        <p:txBody>
          <a:bodyPr>
            <a:normAutofit/>
          </a:bodyPr>
          <a:lstStyle/>
          <a:p>
            <a:r>
              <a:rPr lang="en-US" b="1" dirty="0">
                <a:solidFill>
                  <a:schemeClr val="tx1"/>
                </a:solidFill>
              </a:rPr>
              <a:t>SUBIR </a:t>
            </a:r>
            <a:r>
              <a:rPr lang="en-US" b="1" dirty="0"/>
              <a:t>XAMARIN.UITEST</a:t>
            </a:r>
          </a:p>
        </p:txBody>
      </p:sp>
      <p:sp>
        <p:nvSpPr>
          <p:cNvPr id="4" name="Text Placeholder 2"/>
          <p:cNvSpPr txBox="1">
            <a:spLocks/>
          </p:cNvSpPr>
          <p:nvPr/>
        </p:nvSpPr>
        <p:spPr>
          <a:xfrm>
            <a:off x="165652" y="2495550"/>
            <a:ext cx="8686800" cy="762000"/>
          </a:xfrm>
          <a:prstGeom prst="rect">
            <a:avLst/>
          </a:prstGeom>
          <a:solidFill>
            <a:schemeClr val="tx1"/>
          </a:solidFill>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b="1" dirty="0">
                <a:solidFill>
                  <a:schemeClr val="bg1"/>
                </a:solidFill>
                <a:latin typeface="Consolas" panose="020B0609020204030204" pitchFamily="49" charset="0"/>
              </a:rPr>
              <a:t>mobile-center test run </a:t>
            </a:r>
            <a:r>
              <a:rPr lang="en-US" b="1" dirty="0" err="1">
                <a:solidFill>
                  <a:schemeClr val="bg1"/>
                </a:solidFill>
                <a:latin typeface="Consolas" panose="020B0609020204030204" pitchFamily="49" charset="0"/>
              </a:rPr>
              <a:t>uitest</a:t>
            </a:r>
            <a:endParaRPr lang="en-US"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2006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a:latin typeface="Segoe UI" panose="020B0502040204020203" pitchFamily="34" charset="0"/>
                <a:cs typeface="Segoe UI" panose="020B0502040204020203" pitchFamily="34" charset="0"/>
              </a:rPr>
              <a:t>CONCLUSIONES </a:t>
            </a:r>
            <a:r>
              <a:rPr lang="en-US" dirty="0">
                <a:solidFill>
                  <a:schemeClr val="accent2"/>
                </a:solidFill>
                <a:latin typeface="Segoe UI" panose="020B0502040204020203" pitchFamily="34" charset="0"/>
                <a:cs typeface="Segoe UI" panose="020B0502040204020203" pitchFamily="34" charset="0"/>
              </a:rPr>
              <a:t>TESTING</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a:t>¿</a:t>
            </a:r>
            <a:r>
              <a:rPr lang="en-US" sz="1400" dirty="0" err="1"/>
              <a:t>Qué</a:t>
            </a:r>
            <a:r>
              <a:rPr lang="en-US" sz="1400" dirty="0"/>
              <a:t> </a:t>
            </a:r>
            <a:r>
              <a:rPr lang="en-US" sz="1400" dirty="0" err="1"/>
              <a:t>hemos</a:t>
            </a:r>
            <a:r>
              <a:rPr lang="en-US" sz="1400" dirty="0"/>
              <a:t> </a:t>
            </a:r>
            <a:r>
              <a:rPr lang="en-US" sz="1400" dirty="0" err="1"/>
              <a:t>aprendido</a:t>
            </a:r>
            <a:r>
              <a:rPr lang="en-US" sz="1400" dirty="0"/>
              <a:t>?</a:t>
            </a:r>
          </a:p>
        </p:txBody>
      </p:sp>
      <p:sp>
        <p:nvSpPr>
          <p:cNvPr id="6" name="Rectangle 2"/>
          <p:cNvSpPr/>
          <p:nvPr/>
        </p:nvSpPr>
        <p:spPr>
          <a:xfrm>
            <a:off x="3054361" y="1230690"/>
            <a:ext cx="5861038" cy="3539430"/>
          </a:xfrm>
          <a:prstGeom prst="rect">
            <a:avLst/>
          </a:prstGeom>
        </p:spPr>
        <p:txBody>
          <a:bodyPr wrap="square">
            <a:spAutoFit/>
          </a:bodyPr>
          <a:lstStyle/>
          <a:p>
            <a:pPr marL="457200" indent="-457200">
              <a:buFont typeface="Arial" panose="020B0604020202020204" pitchFamily="34" charset="0"/>
              <a:buChar char="•"/>
            </a:pPr>
            <a:r>
              <a:rPr lang="en-US" sz="2000" dirty="0" err="1">
                <a:solidFill>
                  <a:srgbClr val="595959"/>
                </a:solidFill>
                <a:latin typeface="Helvetica Light"/>
                <a:cs typeface="Helvetica Light"/>
              </a:rPr>
              <a:t>Pruebas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unitarias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cortas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reproducibles</a:t>
            </a:r>
            <a:r>
              <a:rPr lang="en-US" sz="2000" dirty="0">
                <a:solidFill>
                  <a:srgbClr val="595959"/>
                </a:solidFill>
                <a:latin typeface="Helvetica Light"/>
                <a:cs typeface="Helvetica Light"/>
              </a:rPr>
              <a:t> que </a:t>
            </a:r>
            <a:r>
              <a:rPr lang="en-US" sz="2000" dirty="0" err="1">
                <a:solidFill>
                  <a:srgbClr val="595959"/>
                </a:solidFill>
                <a:latin typeface="Helvetica Light"/>
                <a:cs typeface="Helvetica Light"/>
              </a:rPr>
              <a:t>verifiquen</a:t>
            </a:r>
            <a:r>
              <a:rPr lang="en-US" sz="2000" dirty="0">
                <a:solidFill>
                  <a:srgbClr val="595959"/>
                </a:solidFill>
                <a:latin typeface="Helvetica Light"/>
                <a:cs typeface="Helvetica Light"/>
              </a:rPr>
              <a:t> la </a:t>
            </a:r>
            <a:r>
              <a:rPr lang="en-US" sz="2000" dirty="0" err="1">
                <a:solidFill>
                  <a:srgbClr val="595959"/>
                </a:solidFill>
                <a:latin typeface="Helvetica Light"/>
                <a:cs typeface="Helvetica Light"/>
              </a:rPr>
              <a:t>lógica</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nuestra</a:t>
            </a:r>
            <a:r>
              <a:rPr lang="en-US" sz="2000" dirty="0">
                <a:solidFill>
                  <a:srgbClr val="595959"/>
                </a:solidFill>
                <a:latin typeface="Helvetica Light"/>
                <a:cs typeface="Helvetica Light"/>
              </a:rPr>
              <a:t> App.</a:t>
            </a:r>
          </a:p>
          <a:p>
            <a:pPr marL="457200" indent="-457200">
              <a:buFont typeface="Arial" panose="020B0604020202020204" pitchFamily="34" charset="0"/>
              <a:buChar char="•"/>
            </a:pPr>
            <a:endParaRPr lang="en-US" sz="2000" dirty="0">
              <a:solidFill>
                <a:srgbClr val="595959"/>
              </a:solidFill>
              <a:latin typeface="Helvetica Light"/>
              <a:cs typeface="Helvetica Light"/>
            </a:endParaRPr>
          </a:p>
          <a:p>
            <a:pPr marL="457200" indent="-457200">
              <a:buFont typeface="Arial" panose="020B0604020202020204" pitchFamily="34" charset="0"/>
              <a:buChar char="•"/>
            </a:pPr>
            <a:r>
              <a:rPr lang="en-US" sz="2000" dirty="0" err="1">
                <a:solidFill>
                  <a:srgbClr val="595959"/>
                </a:solidFill>
                <a:latin typeface="Helvetica Light"/>
                <a:cs typeface="Helvetica Light"/>
              </a:rPr>
              <a:t>Pruebas</a:t>
            </a:r>
            <a:r>
              <a:rPr lang="en-US" sz="2000" dirty="0">
                <a:solidFill>
                  <a:srgbClr val="595959"/>
                </a:solidFill>
                <a:latin typeface="Helvetica Light"/>
                <a:cs typeface="Helvetica Light"/>
              </a:rPr>
              <a:t> de UI </a:t>
            </a:r>
            <a:r>
              <a:rPr lang="en-US" sz="2000" dirty="0" err="1">
                <a:solidFill>
                  <a:srgbClr val="595959"/>
                </a:solidFill>
                <a:latin typeface="Helvetica Light"/>
                <a:cs typeface="Helvetica Light"/>
              </a:rPr>
              <a:t>validan</a:t>
            </a:r>
            <a:r>
              <a:rPr lang="en-US" sz="2000" dirty="0">
                <a:solidFill>
                  <a:srgbClr val="595959"/>
                </a:solidFill>
                <a:latin typeface="Helvetica Light"/>
                <a:cs typeface="Helvetica Light"/>
              </a:rPr>
              <a:t> el </a:t>
            </a:r>
            <a:r>
              <a:rPr lang="en-US" sz="2000" dirty="0" err="1">
                <a:solidFill>
                  <a:srgbClr val="595959"/>
                </a:solidFill>
                <a:latin typeface="Helvetica Light"/>
                <a:cs typeface="Helvetica Light"/>
              </a:rPr>
              <a:t>comportamiento</a:t>
            </a:r>
            <a:r>
              <a:rPr lang="en-US" sz="2000" dirty="0">
                <a:solidFill>
                  <a:srgbClr val="595959"/>
                </a:solidFill>
                <a:latin typeface="Helvetica Light"/>
                <a:cs typeface="Helvetica Light"/>
              </a:rPr>
              <a:t> de la </a:t>
            </a:r>
            <a:r>
              <a:rPr lang="en-US" sz="2000" dirty="0" err="1">
                <a:solidFill>
                  <a:srgbClr val="595959"/>
                </a:solidFill>
                <a:latin typeface="Helvetica Light"/>
                <a:cs typeface="Helvetica Light"/>
              </a:rPr>
              <a:t>aplicación</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problemas</a:t>
            </a:r>
            <a:r>
              <a:rPr lang="en-US" sz="2000" dirty="0">
                <a:solidFill>
                  <a:srgbClr val="595959"/>
                </a:solidFill>
                <a:latin typeface="Helvetica Light"/>
                <a:cs typeface="Helvetica Light"/>
              </a:rPr>
              <a:t> de UX y </a:t>
            </a:r>
            <a:r>
              <a:rPr lang="en-US" sz="2000" dirty="0" err="1">
                <a:solidFill>
                  <a:srgbClr val="595959"/>
                </a:solidFill>
                <a:latin typeface="Helvetica Light"/>
                <a:cs typeface="Helvetica Light"/>
              </a:rPr>
              <a:t>validación</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funcionamiento</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en</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dispositivos</a:t>
            </a:r>
            <a:r>
              <a:rPr lang="en-US" sz="2000" dirty="0">
                <a:solidFill>
                  <a:srgbClr val="595959"/>
                </a:solidFill>
                <a:latin typeface="Helvetica Light"/>
                <a:cs typeface="Helvetica Light"/>
              </a:rPr>
              <a:t>.</a:t>
            </a:r>
          </a:p>
          <a:p>
            <a:pPr marL="457200" indent="-457200">
              <a:buFont typeface="Arial" panose="020B0604020202020204" pitchFamily="34" charset="0"/>
              <a:buChar char="•"/>
            </a:pPr>
            <a:endParaRPr lang="en-US" sz="2000" dirty="0">
              <a:solidFill>
                <a:srgbClr val="595959"/>
              </a:solidFill>
              <a:latin typeface="Helvetica Light"/>
              <a:cs typeface="Helvetica Light"/>
            </a:endParaRPr>
          </a:p>
          <a:p>
            <a:pPr marL="457200" indent="-457200">
              <a:buFont typeface="Arial" panose="020B0604020202020204" pitchFamily="34" charset="0"/>
              <a:buChar char="•"/>
            </a:pPr>
            <a:r>
              <a:rPr lang="en-US" sz="2000" dirty="0" err="1">
                <a:solidFill>
                  <a:srgbClr val="595959"/>
                </a:solidFill>
                <a:latin typeface="Helvetica Light"/>
                <a:cs typeface="Helvetica Light"/>
              </a:rPr>
              <a:t>Fácil</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crear</a:t>
            </a:r>
            <a:r>
              <a:rPr lang="en-US" sz="2000" dirty="0">
                <a:solidFill>
                  <a:srgbClr val="595959"/>
                </a:solidFill>
                <a:latin typeface="Helvetica Light"/>
                <a:cs typeface="Helvetica Light"/>
              </a:rPr>
              <a:t> tests con Test Recorder.</a:t>
            </a:r>
          </a:p>
          <a:p>
            <a:pPr marL="457200" indent="-457200">
              <a:buFont typeface="Arial" panose="020B0604020202020204" pitchFamily="34" charset="0"/>
              <a:buChar char="•"/>
            </a:pPr>
            <a:endParaRPr lang="en-US" sz="2000" dirty="0">
              <a:solidFill>
                <a:srgbClr val="595959"/>
              </a:solidFill>
              <a:latin typeface="Helvetica Light"/>
              <a:cs typeface="Helvetica Light"/>
            </a:endParaRPr>
          </a:p>
          <a:p>
            <a:pPr marL="457200" indent="-457200">
              <a:buFont typeface="Arial" panose="020B0604020202020204" pitchFamily="34" charset="0"/>
              <a:buChar char="•"/>
            </a:pPr>
            <a:r>
              <a:rPr lang="en-US" sz="2000" dirty="0" err="1">
                <a:solidFill>
                  <a:srgbClr val="595959"/>
                </a:solidFill>
                <a:latin typeface="Helvetica Light"/>
                <a:cs typeface="Helvetica Light"/>
              </a:rPr>
              <a:t>Acceso</a:t>
            </a:r>
            <a:r>
              <a:rPr lang="en-US" sz="2000" dirty="0">
                <a:solidFill>
                  <a:srgbClr val="595959"/>
                </a:solidFill>
                <a:latin typeface="Helvetica Light"/>
                <a:cs typeface="Helvetica Light"/>
              </a:rPr>
              <a:t> a </a:t>
            </a:r>
            <a:r>
              <a:rPr lang="en-US" sz="2000" dirty="0" err="1">
                <a:solidFill>
                  <a:srgbClr val="595959"/>
                </a:solidFill>
                <a:latin typeface="Helvetica Light"/>
                <a:cs typeface="Helvetica Light"/>
              </a:rPr>
              <a:t>cientos</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dispositivos</a:t>
            </a:r>
            <a:r>
              <a:rPr lang="en-US" sz="2000" dirty="0">
                <a:solidFill>
                  <a:srgbClr val="595959"/>
                </a:solidFill>
                <a:latin typeface="Helvetica Light"/>
                <a:cs typeface="Helvetica Light"/>
              </a:rPr>
              <a:t> con Test Cloud.</a:t>
            </a:r>
          </a:p>
          <a:p>
            <a:pPr marL="457200" indent="-457200">
              <a:buFont typeface="Arial" panose="020B0604020202020204" pitchFamily="34" charset="0"/>
              <a:buChar char="•"/>
            </a:pPr>
            <a:endParaRPr lang="en-US" sz="2400" b="1" dirty="0">
              <a:solidFill>
                <a:srgbClr val="595959"/>
              </a:solidFill>
              <a:latin typeface="Helvetica Light"/>
              <a:cs typeface="Helvetica Light"/>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2649"/>
            <a:ext cx="3054361" cy="3054361"/>
          </a:xfrm>
          <a:prstGeom prst="rect">
            <a:avLst/>
          </a:prstGeom>
        </p:spPr>
      </p:pic>
    </p:spTree>
    <p:extLst>
      <p:ext uri="{BB962C8B-B14F-4D97-AF65-F5344CB8AC3E}">
        <p14:creationId xmlns:p14="http://schemas.microsoft.com/office/powerpoint/2010/main" val="9078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a:latin typeface="Segoe UI" panose="020B0502040204020203" pitchFamily="34" charset="0"/>
                <a:cs typeface="Segoe UI" panose="020B0502040204020203" pitchFamily="34" charset="0"/>
              </a:rPr>
              <a:t>¿PREGUNTAS y </a:t>
            </a:r>
            <a:r>
              <a:rPr lang="en-US" dirty="0">
                <a:solidFill>
                  <a:schemeClr val="accent2"/>
                </a:solidFill>
                <a:latin typeface="Segoe UI" panose="020B0502040204020203" pitchFamily="34" charset="0"/>
                <a:cs typeface="Segoe UI" panose="020B0502040204020203" pitchFamily="34" charset="0"/>
              </a:rPr>
              <a:t>RESPUESTAS</a:t>
            </a:r>
            <a:r>
              <a:rPr lang="en-US"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9" name="Text Placeholder 8"/>
          <p:cNvSpPr>
            <a:spLocks noGrp="1"/>
          </p:cNvSpPr>
          <p:nvPr>
            <p:ph type="body" sz="quarter" idx="22"/>
          </p:nvPr>
        </p:nvSpPr>
        <p:spPr>
          <a:xfrm>
            <a:off x="825827" y="742950"/>
            <a:ext cx="8089573" cy="304800"/>
          </a:xfrm>
        </p:spPr>
        <p:txBody>
          <a:bodyPr/>
          <a:lstStyle/>
          <a:p>
            <a:r>
              <a:rPr lang="en-US" dirty="0"/>
              <a:t>¿</a:t>
            </a:r>
            <a:r>
              <a:rPr lang="en-US" dirty="0" err="1"/>
              <a:t>Dudas</a:t>
            </a:r>
            <a:r>
              <a:rPr lang="en-US" dirty="0"/>
              <a:t>?</a:t>
            </a:r>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GRACIAS a </a:t>
            </a:r>
            <a:r>
              <a:rPr lang="en-US" dirty="0">
                <a:solidFill>
                  <a:schemeClr val="accent2"/>
                </a:solidFill>
                <a:latin typeface="Segoe UI" panose="020B0502040204020203" pitchFamily="34" charset="0"/>
                <a:cs typeface="Segoe UI" panose="020B0502040204020203" pitchFamily="34" charset="0"/>
              </a:rPr>
              <a:t>TODOS</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a:t>Por</a:t>
            </a:r>
            <a:r>
              <a:rPr lang="en-US" dirty="0"/>
              <a:t> </a:t>
            </a:r>
            <a:r>
              <a:rPr lang="en-US" dirty="0" err="1"/>
              <a:t>vuestro</a:t>
            </a:r>
            <a:r>
              <a:rPr lang="en-US" dirty="0"/>
              <a:t> </a:t>
            </a:r>
            <a:r>
              <a:rPr lang="en-US" dirty="0" err="1"/>
              <a:t>tiempo</a:t>
            </a:r>
            <a:r>
              <a:rPr lang="en-US" dirty="0"/>
              <a:t>!</a:t>
            </a:r>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chemeClr val="accent2"/>
                </a:solidFill>
                <a:latin typeface="+mn-lt"/>
              </a:rPr>
              <a:t>Javier Suárez</a:t>
            </a: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solidFill>
                  <a:schemeClr val="accent1">
                    <a:lumMod val="50000"/>
                  </a:schemeClr>
                </a:solidFill>
              </a:rPr>
              <a:t>Microsoft MVP </a:t>
            </a:r>
          </a:p>
          <a:p>
            <a:r>
              <a:rPr lang="en-US" sz="1400" dirty="0">
                <a:solidFill>
                  <a:schemeClr val="accent1">
                    <a:lumMod val="50000"/>
                  </a:schemeClr>
                </a:solidFill>
              </a:rPr>
              <a:t>Xamarin MVP</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Blog: </a:t>
            </a:r>
            <a:r>
              <a:rPr lang="en-US" sz="1400" dirty="0">
                <a:solidFill>
                  <a:schemeClr val="accent1">
                    <a:lumMod val="50000"/>
                  </a:schemeClr>
                </a:solidFill>
                <a:hlinkClick r:id="rId2"/>
              </a:rPr>
              <a:t>http://geeks.ms/blogs/jsuarez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Email: </a:t>
            </a:r>
            <a:r>
              <a:rPr lang="en-US" sz="1400" dirty="0">
                <a:solidFill>
                  <a:schemeClr val="accent1">
                    <a:lumMod val="50000"/>
                  </a:schemeClr>
                </a:solidFill>
                <a:hlinkClick r:id="rId3"/>
              </a:rPr>
              <a:t>javiersuarezruiz@hotmail.com</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a:solidFill>
                  <a:schemeClr val="accent1">
                    <a:lumMod val="50000"/>
                  </a:schemeClr>
                </a:solidFill>
              </a:rPr>
              <a:t>Twitter: @</a:t>
            </a:r>
            <a:r>
              <a:rPr lang="en-US" sz="1400" dirty="0" err="1">
                <a:solidFill>
                  <a:schemeClr val="accent1">
                    <a:lumMod val="50000"/>
                  </a:schemeClr>
                </a:solidFill>
              </a:rPr>
              <a:t>jsuarezruiz</a:t>
            </a:r>
            <a:endParaRPr lang="en-US" sz="1400" dirty="0">
              <a:solidFill>
                <a:schemeClr val="accent1">
                  <a:lumMod val="50000"/>
                </a:schemeClr>
              </a:solidFill>
            </a:endParaRPr>
          </a:p>
          <a:p>
            <a:endParaRPr lang="en-US" sz="2400" dirty="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0" y="3541677"/>
            <a:ext cx="305337" cy="479144"/>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7039" y="3536174"/>
            <a:ext cx="412961" cy="490150"/>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a:latin typeface="Segoe UI" panose="020B0502040204020203" pitchFamily="34" charset="0"/>
                <a:cs typeface="Segoe UI" panose="020B0502040204020203" pitchFamily="34" charset="0"/>
              </a:rPr>
              <a:t>TESTING DE </a:t>
            </a:r>
            <a:r>
              <a:rPr lang="en-US" dirty="0">
                <a:solidFill>
                  <a:schemeClr val="accent2"/>
                </a:solidFill>
                <a:latin typeface="Segoe UI" panose="020B0502040204020203" pitchFamily="34" charset="0"/>
                <a:cs typeface="Segoe UI" panose="020B0502040204020203" pitchFamily="34" charset="0"/>
              </a:rPr>
              <a:t>APPS XAMARIN</a:t>
            </a:r>
          </a:p>
        </p:txBody>
      </p:sp>
      <p:sp>
        <p:nvSpPr>
          <p:cNvPr id="10" name="Text Placeholder 9"/>
          <p:cNvSpPr>
            <a:spLocks noGrp="1"/>
          </p:cNvSpPr>
          <p:nvPr>
            <p:ph type="body" sz="quarter" idx="25"/>
          </p:nvPr>
        </p:nvSpPr>
        <p:spPr>
          <a:xfrm>
            <a:off x="304800" y="2945810"/>
            <a:ext cx="8000999" cy="540340"/>
          </a:xfrm>
        </p:spPr>
        <p:txBody>
          <a:bodyPr/>
          <a:lstStyle/>
          <a:p>
            <a:r>
              <a:rPr lang="en-US" dirty="0">
                <a:solidFill>
                  <a:schemeClr val="bg1"/>
                </a:solidFill>
              </a:rPr>
              <a:t>Como </a:t>
            </a:r>
            <a:r>
              <a:rPr lang="en-US" dirty="0" err="1">
                <a:solidFill>
                  <a:schemeClr val="bg1"/>
                </a:solidFill>
              </a:rPr>
              <a:t>hacer</a:t>
            </a:r>
            <a:r>
              <a:rPr lang="en-US" dirty="0">
                <a:solidFill>
                  <a:schemeClr val="bg1"/>
                </a:solidFill>
              </a:rPr>
              <a:t> test </a:t>
            </a:r>
            <a:r>
              <a:rPr lang="en-US" dirty="0" err="1">
                <a:solidFill>
                  <a:schemeClr val="bg1"/>
                </a:solidFill>
              </a:rPr>
              <a:t>unitarios</a:t>
            </a:r>
            <a:r>
              <a:rPr lang="en-US" dirty="0">
                <a:solidFill>
                  <a:schemeClr val="bg1"/>
                </a:solidFill>
              </a:rPr>
              <a:t> y de UI de Apps </a:t>
            </a:r>
            <a:r>
              <a:rPr lang="en-US" dirty="0" err="1">
                <a:solidFill>
                  <a:schemeClr val="bg1"/>
                </a:solidFill>
              </a:rPr>
              <a:t>móviles</a:t>
            </a:r>
            <a:r>
              <a:rPr lang="en-US" dirty="0">
                <a:solidFill>
                  <a:schemeClr val="bg1"/>
                </a:solidFill>
              </a:rPr>
              <a:t> </a:t>
            </a:r>
            <a:r>
              <a:rPr lang="en-US" dirty="0" err="1">
                <a:solidFill>
                  <a:schemeClr val="bg1"/>
                </a:solidFill>
              </a:rPr>
              <a:t>multiplataforma</a:t>
            </a:r>
            <a:r>
              <a:rPr lang="en-US" dirty="0">
                <a:solidFill>
                  <a:schemeClr val="bg1"/>
                </a:solidFill>
              </a:rPr>
              <a:t> Xamarin.</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0" y="57150"/>
            <a:ext cx="9138599" cy="2103782"/>
          </a:xfrm>
        </p:spPr>
      </p:pic>
    </p:spTree>
    <p:extLst>
      <p:ext uri="{BB962C8B-B14F-4D97-AF65-F5344CB8AC3E}">
        <p14:creationId xmlns:p14="http://schemas.microsoft.com/office/powerpoint/2010/main" val="425413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b="1" dirty="0">
                <a:solidFill>
                  <a:schemeClr val="accent2"/>
                </a:solidFill>
                <a:latin typeface="Segoe UI" panose="020B0502040204020203" pitchFamily="34" charset="0"/>
                <a:cs typeface="Segoe UI" panose="020B0502040204020203" pitchFamily="34" charset="0"/>
              </a:rPr>
              <a:t>XAMARIN</a:t>
            </a:r>
            <a:r>
              <a:rPr lang="en-US" sz="3200" b="1" dirty="0">
                <a:latin typeface="Segoe UI" panose="020B0502040204020203" pitchFamily="34" charset="0"/>
                <a:cs typeface="Segoe UI" panose="020B0502040204020203" pitchFamily="34" charset="0"/>
              </a:rPr>
              <a:t> + XAMARIN.FORMS</a:t>
            </a:r>
          </a:p>
        </p:txBody>
      </p:sp>
      <p:sp>
        <p:nvSpPr>
          <p:cNvPr id="3" name="Text Placeholder 2"/>
          <p:cNvSpPr>
            <a:spLocks noGrp="1"/>
          </p:cNvSpPr>
          <p:nvPr>
            <p:ph type="body" sz="quarter" idx="10"/>
          </p:nvPr>
        </p:nvSpPr>
        <p:spPr>
          <a:xfrm>
            <a:off x="749939" y="3875904"/>
            <a:ext cx="3377351" cy="386581"/>
          </a:xfrm>
        </p:spPr>
        <p:txBody>
          <a:bodyPr/>
          <a:lstStyle/>
          <a:p>
            <a:pPr algn="ctr">
              <a:lnSpc>
                <a:spcPct val="100000"/>
              </a:lnSpc>
            </a:pPr>
            <a:r>
              <a:rPr lang="en-US" sz="1912" dirty="0">
                <a:solidFill>
                  <a:schemeClr val="tx1"/>
                </a:solidFill>
              </a:rPr>
              <a:t>Classic</a:t>
            </a:r>
          </a:p>
        </p:txBody>
      </p:sp>
      <p:sp>
        <p:nvSpPr>
          <p:cNvPr id="4" name="Text Placeholder 3"/>
          <p:cNvSpPr>
            <a:spLocks noGrp="1"/>
          </p:cNvSpPr>
          <p:nvPr>
            <p:ph type="body" sz="quarter" idx="11"/>
          </p:nvPr>
        </p:nvSpPr>
        <p:spPr>
          <a:xfrm>
            <a:off x="4911661" y="3875904"/>
            <a:ext cx="3370931" cy="386581"/>
          </a:xfrm>
        </p:spPr>
        <p:txBody>
          <a:bodyPr/>
          <a:lstStyle/>
          <a:p>
            <a:pPr algn="ctr">
              <a:lnSpc>
                <a:spcPct val="100000"/>
              </a:lnSpc>
            </a:pPr>
            <a:r>
              <a:rPr lang="en-US" sz="1912" dirty="0">
                <a:solidFill>
                  <a:schemeClr val="tx1"/>
                </a:solidFill>
              </a:rPr>
              <a:t>Con </a:t>
            </a:r>
            <a:r>
              <a:rPr lang="en-US" sz="1912" dirty="0" err="1">
                <a:solidFill>
                  <a:schemeClr val="tx1"/>
                </a:solidFill>
              </a:rPr>
              <a:t>Xamarin.Forms</a:t>
            </a:r>
            <a:endParaRPr lang="en-US" sz="1912" dirty="0">
              <a:solidFill>
                <a:schemeClr val="tx1"/>
              </a:solidFill>
            </a:endParaRPr>
          </a:p>
        </p:txBody>
      </p:sp>
      <p:grpSp>
        <p:nvGrpSpPr>
          <p:cNvPr id="25" name="Group 24"/>
          <p:cNvGrpSpPr/>
          <p:nvPr/>
        </p:nvGrpSpPr>
        <p:grpSpPr>
          <a:xfrm>
            <a:off x="749939" y="1861072"/>
            <a:ext cx="3377351" cy="190241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6" y="2021408"/>
              <a:ext cx="2353425"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480" y="1352260"/>
            <a:ext cx="2791990" cy="46184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242" y="1352260"/>
            <a:ext cx="3377351" cy="2401886"/>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6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2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096" y="2638557"/>
            <a:ext cx="3370194" cy="51149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2533819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1" y="357534"/>
            <a:ext cx="8741880" cy="839408"/>
          </a:xfrm>
        </p:spPr>
        <p:txBody>
          <a:bodyPr/>
          <a:lstStyle/>
          <a:p>
            <a:pPr algn="ctr">
              <a:lnSpc>
                <a:spcPct val="100000"/>
              </a:lnSpc>
            </a:pPr>
            <a:r>
              <a:rPr lang="en-US" sz="2400" i="1" dirty="0" err="1">
                <a:latin typeface="Segoe UI" panose="020B0502040204020203" pitchFamily="34" charset="0"/>
                <a:cs typeface="Segoe UI" panose="020B0502040204020203" pitchFamily="34" charset="0"/>
              </a:rPr>
              <a:t>Cualquier</a:t>
            </a:r>
            <a:r>
              <a:rPr lang="en-US" sz="2400" i="1" dirty="0">
                <a:latin typeface="Segoe UI" panose="020B0502040204020203" pitchFamily="34" charset="0"/>
                <a:cs typeface="Segoe UI" panose="020B0502040204020203" pitchFamily="34" charset="0"/>
              </a:rPr>
              <a:t> </a:t>
            </a:r>
            <a:r>
              <a:rPr lang="en-US" sz="2400" i="1" dirty="0" err="1">
                <a:latin typeface="Segoe UI" panose="020B0502040204020203" pitchFamily="34" charset="0"/>
                <a:cs typeface="Segoe UI" panose="020B0502040204020203" pitchFamily="34" charset="0"/>
              </a:rPr>
              <a:t>cosa</a:t>
            </a:r>
            <a:r>
              <a:rPr lang="en-US" sz="2400" i="1" dirty="0">
                <a:latin typeface="Segoe UI" panose="020B0502040204020203" pitchFamily="34" charset="0"/>
                <a:cs typeface="Segoe UI" panose="020B0502040204020203" pitchFamily="34" charset="0"/>
              </a:rPr>
              <a:t> que </a:t>
            </a:r>
            <a:r>
              <a:rPr lang="en-US" sz="2400" i="1" dirty="0" err="1">
                <a:latin typeface="Segoe UI" panose="020B0502040204020203" pitchFamily="34" charset="0"/>
                <a:cs typeface="Segoe UI" panose="020B0502040204020203" pitchFamily="34" charset="0"/>
              </a:rPr>
              <a:t>pudieras</a:t>
            </a:r>
            <a:r>
              <a:rPr lang="en-US" sz="2400" i="1" dirty="0">
                <a:latin typeface="Segoe UI" panose="020B0502040204020203" pitchFamily="34" charset="0"/>
                <a:cs typeface="Segoe UI" panose="020B0502040204020203" pitchFamily="34" charset="0"/>
              </a:rPr>
              <a:t> </a:t>
            </a:r>
            <a:r>
              <a:rPr lang="en-US" sz="2400" i="1" dirty="0" err="1">
                <a:latin typeface="Segoe UI" panose="020B0502040204020203" pitchFamily="34" charset="0"/>
                <a:cs typeface="Segoe UI" panose="020B0502040204020203" pitchFamily="34" charset="0"/>
              </a:rPr>
              <a:t>hacer</a:t>
            </a:r>
            <a:r>
              <a:rPr lang="en-US" sz="2400" i="1" dirty="0">
                <a:latin typeface="Segoe UI" panose="020B0502040204020203" pitchFamily="34" charset="0"/>
                <a:cs typeface="Segoe UI" panose="020B0502040204020203" pitchFamily="34" charset="0"/>
              </a:rPr>
              <a:t> con Objective-C, Swift, o Java</a:t>
            </a:r>
            <a:br>
              <a:rPr lang="en-US" sz="2400" i="1" dirty="0">
                <a:latin typeface="Segoe UI" panose="020B0502040204020203" pitchFamily="34" charset="0"/>
                <a:cs typeface="Segoe UI" panose="020B0502040204020203" pitchFamily="34" charset="0"/>
              </a:rPr>
            </a:br>
            <a:r>
              <a:rPr lang="en-US" sz="2400" i="1" dirty="0">
                <a:latin typeface="Segoe UI" panose="020B0502040204020203" pitchFamily="34" charset="0"/>
                <a:cs typeface="Segoe UI" panose="020B0502040204020203" pitchFamily="34" charset="0"/>
              </a:rPr>
              <a:t>se </a:t>
            </a:r>
            <a:r>
              <a:rPr lang="en-US" sz="2400" i="1" dirty="0" err="1">
                <a:latin typeface="Segoe UI" panose="020B0502040204020203" pitchFamily="34" charset="0"/>
                <a:cs typeface="Segoe UI" panose="020B0502040204020203" pitchFamily="34" charset="0"/>
              </a:rPr>
              <a:t>puede</a:t>
            </a:r>
            <a:r>
              <a:rPr lang="en-US" sz="2400" i="1" dirty="0">
                <a:latin typeface="Segoe UI" panose="020B0502040204020203" pitchFamily="34" charset="0"/>
                <a:cs typeface="Segoe UI" panose="020B0502040204020203" pitchFamily="34" charset="0"/>
              </a:rPr>
              <a:t> </a:t>
            </a:r>
            <a:r>
              <a:rPr lang="en-US" sz="2400" i="1" dirty="0" err="1">
                <a:latin typeface="Segoe UI" panose="020B0502040204020203" pitchFamily="34" charset="0"/>
                <a:cs typeface="Segoe UI" panose="020B0502040204020203" pitchFamily="34" charset="0"/>
              </a:rPr>
              <a:t>hacer</a:t>
            </a:r>
            <a:r>
              <a:rPr lang="en-US" sz="2400" i="1" dirty="0">
                <a:latin typeface="Segoe UI" panose="020B0502040204020203" pitchFamily="34" charset="0"/>
                <a:cs typeface="Segoe UI" panose="020B0502040204020203" pitchFamily="34" charset="0"/>
              </a:rPr>
              <a:t> con C# y Visual Studio con Xamarin.</a:t>
            </a:r>
          </a:p>
        </p:txBody>
      </p:sp>
      <p:grpSp>
        <p:nvGrpSpPr>
          <p:cNvPr id="7" name="Group 6"/>
          <p:cNvGrpSpPr/>
          <p:nvPr/>
        </p:nvGrpSpPr>
        <p:grpSpPr>
          <a:xfrm>
            <a:off x="1710795" y="1541096"/>
            <a:ext cx="6010069" cy="333705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9343311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468283" y="0"/>
            <a:ext cx="7675717" cy="5151662"/>
          </a:xfrm>
        </p:spPr>
      </p:pic>
      <p:sp>
        <p:nvSpPr>
          <p:cNvPr id="24" name="Entrada manual 23"/>
          <p:cNvSpPr/>
          <p:nvPr/>
        </p:nvSpPr>
        <p:spPr>
          <a:xfrm rot="5400000">
            <a:off x="-970947" y="972153"/>
            <a:ext cx="5143500" cy="31991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152400" y="1809750"/>
            <a:ext cx="2514599" cy="1828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bg1"/>
                </a:solidFill>
              </a:rPr>
              <a:t>COSAS QUE PASAN… ¿CIERTO?</a:t>
            </a:r>
          </a:p>
        </p:txBody>
      </p:sp>
    </p:spTree>
    <p:extLst>
      <p:ext uri="{BB962C8B-B14F-4D97-AF65-F5344CB8AC3E}">
        <p14:creationId xmlns:p14="http://schemas.microsoft.com/office/powerpoint/2010/main" val="39897774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latin typeface="Segoe UI" panose="020B0502040204020203" pitchFamily="34" charset="0"/>
                <a:cs typeface="Segoe UI" panose="020B0502040204020203" pitchFamily="34" charset="0"/>
              </a:rPr>
              <a:t>¿QUÉ VAMOS A </a:t>
            </a:r>
            <a:r>
              <a:rPr lang="en-US" dirty="0">
                <a:solidFill>
                  <a:schemeClr val="accent2"/>
                </a:solidFill>
                <a:latin typeface="Segoe UI" panose="020B0502040204020203" pitchFamily="34" charset="0"/>
                <a:cs typeface="Segoe UI" panose="020B0502040204020203" pitchFamily="34" charset="0"/>
              </a:rPr>
              <a:t>VER?</a:t>
            </a:r>
          </a:p>
        </p:txBody>
      </p:sp>
      <p:sp>
        <p:nvSpPr>
          <p:cNvPr id="9" name="Text Placeholder 8"/>
          <p:cNvSpPr>
            <a:spLocks noGrp="1"/>
          </p:cNvSpPr>
          <p:nvPr>
            <p:ph type="body" sz="quarter" idx="22"/>
          </p:nvPr>
        </p:nvSpPr>
        <p:spPr>
          <a:xfrm>
            <a:off x="521027" y="666750"/>
            <a:ext cx="8089573" cy="304800"/>
          </a:xfrm>
        </p:spPr>
        <p:txBody>
          <a:bodyPr/>
          <a:lstStyle/>
          <a:p>
            <a:r>
              <a:rPr lang="en-US" dirty="0"/>
              <a:t>Un </a:t>
            </a:r>
            <a:r>
              <a:rPr lang="en-US" dirty="0" err="1"/>
              <a:t>vistazo</a:t>
            </a:r>
            <a:r>
              <a:rPr lang="en-US" dirty="0"/>
              <a:t> a la agenda</a:t>
            </a:r>
          </a:p>
        </p:txBody>
      </p:sp>
      <p:sp>
        <p:nvSpPr>
          <p:cNvPr id="35" name="Text Placeholder 34"/>
          <p:cNvSpPr>
            <a:spLocks noGrp="1"/>
          </p:cNvSpPr>
          <p:nvPr>
            <p:ph type="body" sz="quarter" idx="28"/>
          </p:nvPr>
        </p:nvSpPr>
        <p:spPr>
          <a:xfrm>
            <a:off x="1905000" y="1581150"/>
            <a:ext cx="2590800" cy="1219200"/>
          </a:xfrm>
        </p:spPr>
        <p:txBody>
          <a:bodyPr/>
          <a:lstStyle/>
          <a:p>
            <a:r>
              <a:rPr lang="en-US" dirty="0" err="1"/>
              <a:t>Repasamos</a:t>
            </a:r>
            <a:r>
              <a:rPr lang="en-US" dirty="0"/>
              <a:t> </a:t>
            </a:r>
            <a:r>
              <a:rPr lang="en-US" dirty="0" err="1"/>
              <a:t>nuestra</a:t>
            </a:r>
            <a:r>
              <a:rPr lang="en-US" dirty="0"/>
              <a:t> App Xamarin y </a:t>
            </a:r>
            <a:r>
              <a:rPr lang="en-US" dirty="0" err="1"/>
              <a:t>creamos</a:t>
            </a:r>
            <a:r>
              <a:rPr lang="en-US" dirty="0"/>
              <a:t> </a:t>
            </a:r>
            <a:r>
              <a:rPr lang="en-US" dirty="0" err="1"/>
              <a:t>pruebas</a:t>
            </a:r>
            <a:r>
              <a:rPr lang="en-US" dirty="0"/>
              <a:t> </a:t>
            </a:r>
            <a:r>
              <a:rPr lang="en-US" dirty="0" err="1"/>
              <a:t>unitarias</a:t>
            </a:r>
            <a:r>
              <a:rPr lang="en-US" dirty="0"/>
              <a:t>.</a:t>
            </a:r>
          </a:p>
        </p:txBody>
      </p:sp>
      <p:sp>
        <p:nvSpPr>
          <p:cNvPr id="38" name="Text Placeholder 37"/>
          <p:cNvSpPr>
            <a:spLocks noGrp="1"/>
          </p:cNvSpPr>
          <p:nvPr>
            <p:ph type="body" sz="quarter" idx="29"/>
          </p:nvPr>
        </p:nvSpPr>
        <p:spPr/>
        <p:txBody>
          <a:bodyPr/>
          <a:lstStyle/>
          <a:p>
            <a:r>
              <a:rPr lang="en-US" dirty="0" err="1"/>
              <a:t>Pruebas</a:t>
            </a:r>
            <a:r>
              <a:rPr lang="en-US" dirty="0"/>
              <a:t> </a:t>
            </a:r>
            <a:r>
              <a:rPr lang="en-US" dirty="0" err="1"/>
              <a:t>unitarias</a:t>
            </a:r>
            <a:endParaRPr lang="en-US" dirty="0"/>
          </a:p>
        </p:txBody>
      </p:sp>
      <p:sp>
        <p:nvSpPr>
          <p:cNvPr id="39" name="Text Placeholder 38"/>
          <p:cNvSpPr>
            <a:spLocks noGrp="1"/>
          </p:cNvSpPr>
          <p:nvPr>
            <p:ph type="body" sz="quarter" idx="30"/>
          </p:nvPr>
        </p:nvSpPr>
        <p:spPr/>
        <p:txBody>
          <a:bodyPr/>
          <a:lstStyle/>
          <a:p>
            <a:r>
              <a:rPr lang="en-US" dirty="0"/>
              <a:t>Xamarin </a:t>
            </a:r>
            <a:r>
              <a:rPr lang="en-US" dirty="0" err="1"/>
              <a:t>UITest</a:t>
            </a:r>
            <a:r>
              <a:rPr lang="en-US" dirty="0"/>
              <a:t> y Xamarin Test Recorder</a:t>
            </a:r>
          </a:p>
        </p:txBody>
      </p:sp>
      <p:sp>
        <p:nvSpPr>
          <p:cNvPr id="42" name="Text Placeholder 41"/>
          <p:cNvSpPr>
            <a:spLocks noGrp="1"/>
          </p:cNvSpPr>
          <p:nvPr>
            <p:ph type="body" sz="quarter" idx="31"/>
          </p:nvPr>
        </p:nvSpPr>
        <p:spPr>
          <a:xfrm>
            <a:off x="6324600" y="1321158"/>
            <a:ext cx="2590800" cy="304800"/>
          </a:xfrm>
        </p:spPr>
        <p:txBody>
          <a:bodyPr/>
          <a:lstStyle/>
          <a:p>
            <a:r>
              <a:rPr lang="en-US" dirty="0" err="1"/>
              <a:t>Pruebas</a:t>
            </a:r>
            <a:r>
              <a:rPr lang="en-US" dirty="0"/>
              <a:t> de UI</a:t>
            </a:r>
          </a:p>
        </p:txBody>
      </p:sp>
      <p:sp>
        <p:nvSpPr>
          <p:cNvPr id="43" name="Text Placeholder 42"/>
          <p:cNvSpPr>
            <a:spLocks noGrp="1"/>
          </p:cNvSpPr>
          <p:nvPr>
            <p:ph type="body" sz="quarter" idx="32"/>
          </p:nvPr>
        </p:nvSpPr>
        <p:spPr>
          <a:xfrm>
            <a:off x="1905000" y="3486150"/>
            <a:ext cx="2590800" cy="990600"/>
          </a:xfrm>
        </p:spPr>
        <p:txBody>
          <a:bodyPr/>
          <a:lstStyle/>
          <a:p>
            <a:r>
              <a:rPr lang="en-US" dirty="0" err="1"/>
              <a:t>Accedemos</a:t>
            </a:r>
            <a:r>
              <a:rPr lang="en-US" dirty="0"/>
              <a:t> a </a:t>
            </a:r>
            <a:r>
              <a:rPr lang="en-US" dirty="0" err="1"/>
              <a:t>cientos</a:t>
            </a:r>
            <a:r>
              <a:rPr lang="en-US" dirty="0"/>
              <a:t> de </a:t>
            </a:r>
            <a:r>
              <a:rPr lang="en-US" dirty="0" err="1"/>
              <a:t>dispositivos</a:t>
            </a:r>
            <a:r>
              <a:rPr lang="en-US" dirty="0"/>
              <a:t> para </a:t>
            </a:r>
            <a:r>
              <a:rPr lang="en-US" dirty="0" err="1"/>
              <a:t>probar</a:t>
            </a:r>
            <a:r>
              <a:rPr lang="en-US" dirty="0"/>
              <a:t> </a:t>
            </a:r>
            <a:r>
              <a:rPr lang="en-US" dirty="0" err="1"/>
              <a:t>nuestra</a:t>
            </a:r>
            <a:r>
              <a:rPr lang="en-US" dirty="0"/>
              <a:t> </a:t>
            </a:r>
            <a:r>
              <a:rPr lang="en-US" dirty="0" err="1"/>
              <a:t>aplicación</a:t>
            </a:r>
            <a:r>
              <a:rPr lang="en-US" dirty="0"/>
              <a:t> </a:t>
            </a:r>
            <a:r>
              <a:rPr lang="en-US" dirty="0" err="1"/>
              <a:t>utilizando</a:t>
            </a:r>
            <a:r>
              <a:rPr lang="en-US" dirty="0"/>
              <a:t> Test Cloud.</a:t>
            </a:r>
          </a:p>
        </p:txBody>
      </p:sp>
      <p:sp>
        <p:nvSpPr>
          <p:cNvPr id="44" name="Text Placeholder 43"/>
          <p:cNvSpPr>
            <a:spLocks noGrp="1"/>
          </p:cNvSpPr>
          <p:nvPr>
            <p:ph type="body" sz="quarter" idx="33"/>
          </p:nvPr>
        </p:nvSpPr>
        <p:spPr/>
        <p:txBody>
          <a:bodyPr/>
          <a:lstStyle/>
          <a:p>
            <a:r>
              <a:rPr lang="en-US" dirty="0"/>
              <a:t>Xamarin Test Cloud</a:t>
            </a:r>
          </a:p>
        </p:txBody>
      </p:sp>
      <p:sp>
        <p:nvSpPr>
          <p:cNvPr id="45" name="Text Placeholder 44"/>
          <p:cNvSpPr>
            <a:spLocks noGrp="1"/>
          </p:cNvSpPr>
          <p:nvPr>
            <p:ph type="body" sz="quarter" idx="34"/>
          </p:nvPr>
        </p:nvSpPr>
        <p:spPr/>
        <p:txBody>
          <a:bodyPr/>
          <a:lstStyle/>
          <a:p>
            <a:r>
              <a:rPr lang="en-US" dirty="0" err="1"/>
              <a:t>Cerramos</a:t>
            </a:r>
            <a:r>
              <a:rPr lang="en-US" dirty="0"/>
              <a:t> </a:t>
            </a:r>
            <a:r>
              <a:rPr lang="en-US" dirty="0" err="1"/>
              <a:t>echando</a:t>
            </a:r>
            <a:r>
              <a:rPr lang="en-US" dirty="0"/>
              <a:t> un </a:t>
            </a:r>
            <a:r>
              <a:rPr lang="en-US" dirty="0" err="1"/>
              <a:t>vistazo</a:t>
            </a:r>
            <a:r>
              <a:rPr lang="en-US" dirty="0"/>
              <a:t> a Mobile Center.</a:t>
            </a:r>
          </a:p>
        </p:txBody>
      </p:sp>
      <p:sp>
        <p:nvSpPr>
          <p:cNvPr id="46" name="Text Placeholder 45"/>
          <p:cNvSpPr>
            <a:spLocks noGrp="1"/>
          </p:cNvSpPr>
          <p:nvPr>
            <p:ph type="body" sz="quarter" idx="35"/>
          </p:nvPr>
        </p:nvSpPr>
        <p:spPr/>
        <p:txBody>
          <a:bodyPr/>
          <a:lstStyle/>
          <a:p>
            <a:r>
              <a:rPr lang="en-US" dirty="0"/>
              <a:t>Visual Studio Mobile Center</a:t>
            </a:r>
          </a:p>
        </p:txBody>
      </p:sp>
      <p:pic>
        <p:nvPicPr>
          <p:cNvPr id="36" name="Picture Placeholder 35"/>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3400" y="1200150"/>
            <a:ext cx="1295400" cy="1295400"/>
          </a:xfrm>
        </p:spPr>
      </p:pic>
      <p:pic>
        <p:nvPicPr>
          <p:cNvPr id="41" name="Picture Placeholder 40"/>
          <p:cNvPicPr>
            <a:picLocks noGrp="1" noChangeAspect="1"/>
          </p:cNvPicPr>
          <p:nvPr>
            <p:ph type="pic" sz="quarter" idx="23"/>
          </p:nvPr>
        </p:nvPicPr>
        <p:blipFill>
          <a:blip r:embed="rId3">
            <a:extLst>
              <a:ext uri="{28A0092B-C50C-407E-A947-70E740481C1C}">
                <a14:useLocalDpi xmlns:a14="http://schemas.microsoft.com/office/drawing/2010/main" val="0"/>
              </a:ext>
            </a:extLst>
          </a:blip>
          <a:stretch>
            <a:fillRect/>
          </a:stretch>
        </p:blipFill>
        <p:spPr>
          <a:xfrm>
            <a:off x="533400" y="3105150"/>
            <a:ext cx="1295400" cy="1295400"/>
          </a:xfrm>
        </p:spPr>
      </p:pic>
      <p:pic>
        <p:nvPicPr>
          <p:cNvPr id="47" name="Picture Placeholder 46"/>
          <p:cNvPicPr>
            <a:picLocks noGrp="1" noChangeAspect="1"/>
          </p:cNvPicPr>
          <p:nvPr>
            <p:ph type="pic" sz="quarter" idx="27"/>
          </p:nvPr>
        </p:nvPicPr>
        <p:blipFill>
          <a:blip r:embed="rId4">
            <a:extLst>
              <a:ext uri="{28A0092B-C50C-407E-A947-70E740481C1C}">
                <a14:useLocalDpi xmlns:a14="http://schemas.microsoft.com/office/drawing/2010/main" val="0"/>
              </a:ext>
            </a:extLst>
          </a:blip>
          <a:stretch>
            <a:fillRect/>
          </a:stretch>
        </p:blipFill>
        <p:spPr>
          <a:xfrm>
            <a:off x="4953000" y="3105150"/>
            <a:ext cx="1295400" cy="1295400"/>
          </a:xfrm>
        </p:spPr>
      </p:pic>
      <p:pic>
        <p:nvPicPr>
          <p:cNvPr id="37" name="Picture Placeholder 36"/>
          <p:cNvPicPr>
            <a:picLocks noGrp="1" noChangeAspect="1"/>
          </p:cNvPicPr>
          <p:nvPr>
            <p:ph type="pic" sz="quarter" idx="26"/>
          </p:nvPr>
        </p:nvPicPr>
        <p:blipFill>
          <a:blip r:embed="rId5">
            <a:extLst>
              <a:ext uri="{28A0092B-C50C-407E-A947-70E740481C1C}">
                <a14:useLocalDpi xmlns:a14="http://schemas.microsoft.com/office/drawing/2010/main" val="0"/>
              </a:ext>
            </a:extLst>
          </a:blip>
          <a:stretch>
            <a:fillRect/>
          </a:stretch>
        </p:blipFill>
        <p:spPr>
          <a:xfrm>
            <a:off x="4953000" y="1200150"/>
            <a:ext cx="1295400" cy="1295400"/>
          </a:xfrm>
        </p:spPr>
      </p:pic>
    </p:spTree>
    <p:extLst>
      <p:ext uri="{BB962C8B-B14F-4D97-AF65-F5344CB8AC3E}">
        <p14:creationId xmlns:p14="http://schemas.microsoft.com/office/powerpoint/2010/main" val="3045247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47134" y="1026877"/>
            <a:ext cx="8473793" cy="332179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buFont typeface="Arial"/>
              <a:buChar char="•"/>
            </a:pPr>
            <a:r>
              <a:rPr lang="en-US" sz="2000" noProof="1">
                <a:solidFill>
                  <a:schemeClr val="tx1"/>
                </a:solidFill>
                <a:latin typeface="Arial"/>
                <a:cs typeface="Arial"/>
              </a:rPr>
              <a:t>Fragmentación </a:t>
            </a:r>
          </a:p>
          <a:p>
            <a:pPr>
              <a:buSzPct val="110000"/>
              <a:buFont typeface="Arial"/>
              <a:buChar char="•"/>
            </a:pPr>
            <a:endParaRPr lang="en-US" sz="1200" noProof="1">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Complejidad de Apps</a:t>
            </a:r>
          </a:p>
          <a:p>
            <a:pPr marL="0" indent="0">
              <a:buSzPct val="110000"/>
              <a:buNone/>
            </a:pPr>
            <a:endParaRPr lang="en-US" sz="1200" noProof="1">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Ciclos ágiles</a:t>
            </a:r>
          </a:p>
          <a:p>
            <a:pPr marL="0" indent="0">
              <a:buSzPct val="110000"/>
              <a:buNone/>
            </a:pPr>
            <a:endParaRPr lang="en-US" sz="1200" noProof="1">
              <a:solidFill>
                <a:schemeClr val="tx1"/>
              </a:solidFill>
              <a:latin typeface="Arial"/>
              <a:cs typeface="Arial"/>
            </a:endParaRPr>
          </a:p>
          <a:p>
            <a:pPr>
              <a:buSzPct val="110000"/>
              <a:buFont typeface="Arial"/>
              <a:buChar char="•"/>
            </a:pPr>
            <a:r>
              <a:rPr lang="en-US" sz="2000" noProof="1">
                <a:solidFill>
                  <a:schemeClr val="tx1"/>
                </a:solidFill>
                <a:latin typeface="Arial"/>
                <a:cs typeface="Arial"/>
              </a:rPr>
              <a:t>Expectación alta usuarios</a:t>
            </a:r>
          </a:p>
          <a:p>
            <a:pPr>
              <a:buSzPct val="110000"/>
              <a:buFont typeface="Arial"/>
              <a:buChar char="•"/>
            </a:pPr>
            <a:endParaRPr lang="en-US" sz="2000" noProof="1">
              <a:solidFill>
                <a:schemeClr val="tx1"/>
              </a:solidFill>
              <a:latin typeface="Arial"/>
              <a:cs typeface="Arial"/>
            </a:endParaRPr>
          </a:p>
          <a:p>
            <a:pPr>
              <a:buSzPct val="110000"/>
              <a:buFont typeface="Arial"/>
              <a:buChar char="•"/>
            </a:pPr>
            <a:endParaRPr lang="en-US" sz="2000" noProof="1">
              <a:solidFill>
                <a:schemeClr val="tx1"/>
              </a:solidFill>
              <a:latin typeface="Arial"/>
              <a:cs typeface="Arial"/>
            </a:endParaRPr>
          </a:p>
          <a:p>
            <a:pPr>
              <a:buSzPct val="110000"/>
              <a:buFont typeface="Arial"/>
              <a:buChar char="•"/>
            </a:pPr>
            <a:endParaRPr lang="en-US" sz="2000" noProof="1">
              <a:solidFill>
                <a:schemeClr val="tx1"/>
              </a:solidFill>
              <a:latin typeface="Arial"/>
              <a:cs typeface="Arial"/>
            </a:endParaRPr>
          </a:p>
        </p:txBody>
      </p:sp>
      <p:sp>
        <p:nvSpPr>
          <p:cNvPr id="3" name="Title 2"/>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EL </a:t>
            </a:r>
            <a:r>
              <a:rPr lang="en-US" b="1" dirty="0">
                <a:solidFill>
                  <a:schemeClr val="tx1"/>
                </a:solidFill>
                <a:latin typeface="Segoe UI" panose="020B0502040204020203" pitchFamily="34" charset="0"/>
                <a:cs typeface="Segoe UI" panose="020B0502040204020203" pitchFamily="34" charset="0"/>
              </a:rPr>
              <a:t>RETO</a:t>
            </a:r>
          </a:p>
        </p:txBody>
      </p:sp>
    </p:spTree>
    <p:extLst>
      <p:ext uri="{BB962C8B-B14F-4D97-AF65-F5344CB8AC3E}">
        <p14:creationId xmlns:p14="http://schemas.microsoft.com/office/powerpoint/2010/main" val="2106853627"/>
      </p:ext>
    </p:extLst>
  </p:cSld>
  <p:clrMapOvr>
    <a:masterClrMapping/>
  </p:clrMapOvr>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6456</TotalTime>
  <Words>2823</Words>
  <Application>Microsoft Office PowerPoint</Application>
  <PresentationFormat>Presentación en pantalla (16:9)</PresentationFormat>
  <Paragraphs>350</Paragraphs>
  <Slides>47</Slides>
  <Notes>29</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47</vt:i4>
      </vt:variant>
    </vt:vector>
  </HeadingPairs>
  <TitlesOfParts>
    <vt:vector size="62" baseType="lpstr">
      <vt:lpstr>Aller</vt:lpstr>
      <vt:lpstr>Arial</vt:lpstr>
      <vt:lpstr>Calibri</vt:lpstr>
      <vt:lpstr>Consolas</vt:lpstr>
      <vt:lpstr>Courier New</vt:lpstr>
      <vt:lpstr>Exo</vt:lpstr>
      <vt:lpstr>Gulim</vt:lpstr>
      <vt:lpstr>Helvetica</vt:lpstr>
      <vt:lpstr>Helvetica Light</vt:lpstr>
      <vt:lpstr>Segoe UI</vt:lpstr>
      <vt:lpstr>Segoe UI Light</vt:lpstr>
      <vt:lpstr>Segoe UI Semibold</vt:lpstr>
      <vt:lpstr>Segoe UI Semilight</vt:lpstr>
      <vt:lpstr>Wingdings</vt:lpstr>
      <vt:lpstr>Light Version</vt:lpstr>
      <vt:lpstr>Presentación de PowerPoint</vt:lpstr>
      <vt:lpstr>Presentación de PowerPoint</vt:lpstr>
      <vt:lpstr>XAMARIN: APPS NATIVAS MULTIPLATAFORMA</vt:lpstr>
      <vt:lpstr>XAMARIN</vt:lpstr>
      <vt:lpstr>XAMARIN + XAMARIN.FORMS</vt:lpstr>
      <vt:lpstr>Cualquier cosa que pudieras hacer con Objective-C, Swift, o Java se puede hacer con C# y Visual Studio con Xamarin.</vt:lpstr>
      <vt:lpstr>Presentación de PowerPoint</vt:lpstr>
      <vt:lpstr>¿QUÉ VAMOS A VER?</vt:lpstr>
      <vt:lpstr>EL RETO</vt:lpstr>
      <vt:lpstr>EN TELÉFONOS, LA CALIDAD CUESTA</vt:lpstr>
      <vt:lpstr>Presentación de PowerPoint</vt:lpstr>
      <vt:lpstr>Presentación de PowerPoint</vt:lpstr>
      <vt:lpstr>DIVERSIFICACIÓN EN IOS</vt:lpstr>
      <vt:lpstr>Presentación de PowerPoint</vt:lpstr>
      <vt:lpstr>¿Cómo testeamos?</vt:lpstr>
      <vt:lpstr>MOTIVOS PARA HACER A TESTS UNITARIOS</vt:lpstr>
      <vt:lpstr>TEST UNITARIO</vt:lpstr>
      <vt:lpstr>FRAMEWORKS PARA HACER TESTING UNITARIO</vt:lpstr>
      <vt:lpstr>ESCRIBIENDO  TESTS UNITARIOS</vt:lpstr>
      <vt:lpstr>ESCRIBIENDO  TESTS UNITARIOS</vt:lpstr>
      <vt:lpstr>DEMO</vt:lpstr>
      <vt:lpstr>INTRODUCCIÓN A LAS  PRUEBAS DE UI</vt:lpstr>
      <vt:lpstr>INTRODUCCIÓN A XAMARIN.UITEST</vt:lpstr>
      <vt:lpstr>CREANDO PROYECTO XAMARIN.UITEST</vt:lpstr>
      <vt:lpstr>DEMO</vt:lpstr>
      <vt:lpstr>ANATOMÍA PROYECTO XAMARIN.UITEST</vt:lpstr>
      <vt:lpstr>INTERACCIÓN CON UITEST</vt:lpstr>
      <vt:lpstr>Presentación de PowerPoint</vt:lpstr>
      <vt:lpstr>AÑADIENDO SOPORTE A XAMARIN.FORMS</vt:lpstr>
      <vt:lpstr>DEMO</vt:lpstr>
      <vt:lpstr>UTILIZANDO TEST RECORDER</vt:lpstr>
      <vt:lpstr>LOS REQUISITOS</vt:lpstr>
      <vt:lpstr>DEMO</vt:lpstr>
      <vt:lpstr>XAMARIN TEST CLOUD</vt:lpstr>
      <vt:lpstr>¿QUÉ ES XAMARIN TEST CLOUD?</vt:lpstr>
      <vt:lpstr>DEMO</vt:lpstr>
      <vt:lpstr>Presentación de PowerPoint</vt:lpstr>
      <vt:lpstr>Presentación de PowerPoint</vt:lpstr>
      <vt:lpstr>Presentación de PowerPoint</vt:lpstr>
      <vt:lpstr> </vt:lpstr>
      <vt:lpstr> </vt:lpstr>
      <vt:lpstr>DEMO</vt:lpstr>
      <vt:lpstr>SUBIR XAMARIN.UITEST</vt:lpstr>
      <vt:lpstr>CONCLUSIONES TESTING</vt:lpstr>
      <vt:lpstr>¿PREGUNTAS y RESPUESTAS?</vt:lpstr>
      <vt:lpstr>GRACIAS a TODOS</vt:lpstr>
      <vt:lpstr>TESTING DE APPS XAMARIN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618</cp:revision>
  <dcterms:created xsi:type="dcterms:W3CDTF">2013-04-14T10:12:28Z</dcterms:created>
  <dcterms:modified xsi:type="dcterms:W3CDTF">2017-02-08T17:32:51Z</dcterms:modified>
</cp:coreProperties>
</file>